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embeddedFontLst>
    <p:embeddedFont>
      <p:font typeface="Poppi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ebQga+SopI//okTDF0Oj//rU3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A59C255-1DC3-422D-BC28-BB3AB80F2BE5}">
  <a:tblStyle styleId="{9A59C255-1DC3-422D-BC28-BB3AB80F2BE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70DFC101-3721-4C66-84D7-36BCB33CFE2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oppins-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oppins-italic.fntdata"/><Relationship Id="rId14" Type="http://schemas.openxmlformats.org/officeDocument/2006/relationships/slide" Target="slides/slide9.xml"/><Relationship Id="rId36" Type="http://schemas.openxmlformats.org/officeDocument/2006/relationships/font" Target="fonts/Poppins-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Poppins-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c375e7fa6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c375e7fa69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c3563956f4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3563956f4_1_1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c375e7fa69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375e7fa69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c3563956f4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3563956f4_1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c3563956f4_1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3563956f4_1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c3563956f4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c3563956f4_1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c3563956f4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c3563956f4_1_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c3563956f4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c3563956f4_1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c3563956f4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3563956f4_1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c375e7fa69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2c375e7fa69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c3563956f4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3563956f4_1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3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3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3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23" name="Shape 23"/>
        <p:cNvGrpSpPr/>
        <p:nvPr/>
      </p:nvGrpSpPr>
      <p:grpSpPr>
        <a:xfrm>
          <a:off x="0" y="0"/>
          <a:ext cx="0" cy="0"/>
          <a:chOff x="0" y="0"/>
          <a:chExt cx="0" cy="0"/>
        </a:xfrm>
      </p:grpSpPr>
      <p:sp>
        <p:nvSpPr>
          <p:cNvPr id="24" name="Google Shape;24;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8" name="Shape 28"/>
        <p:cNvGrpSpPr/>
        <p:nvPr/>
      </p:nvGrpSpPr>
      <p:grpSpPr>
        <a:xfrm>
          <a:off x="0" y="0"/>
          <a:ext cx="0" cy="0"/>
          <a:chOff x="0" y="0"/>
          <a:chExt cx="0" cy="0"/>
        </a:xfrm>
      </p:grpSpPr>
      <p:sp>
        <p:nvSpPr>
          <p:cNvPr id="29" name="Google Shape;29;p2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 name="Google Shape;3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34" name="Shape 34"/>
        <p:cNvGrpSpPr/>
        <p:nvPr/>
      </p:nvGrpSpPr>
      <p:grpSpPr>
        <a:xfrm>
          <a:off x="0" y="0"/>
          <a:ext cx="0" cy="0"/>
          <a:chOff x="0" y="0"/>
          <a:chExt cx="0" cy="0"/>
        </a:xfrm>
      </p:grpSpPr>
      <p:sp>
        <p:nvSpPr>
          <p:cNvPr id="35" name="Google Shape;35;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41" name="Shape 41"/>
        <p:cNvGrpSpPr/>
        <p:nvPr/>
      </p:nvGrpSpPr>
      <p:grpSpPr>
        <a:xfrm>
          <a:off x="0" y="0"/>
          <a:ext cx="0" cy="0"/>
          <a:chOff x="0" y="0"/>
          <a:chExt cx="0" cy="0"/>
        </a:xfrm>
      </p:grpSpPr>
      <p:sp>
        <p:nvSpPr>
          <p:cNvPr id="42" name="Google Shape;42;p2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2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2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9"/>
          <p:cNvSpPr/>
          <p:nvPr>
            <p:ph idx="2" type="pic"/>
          </p:nvPr>
        </p:nvSpPr>
        <p:spPr>
          <a:xfrm>
            <a:off x="5183188" y="987425"/>
            <a:ext cx="6172200" cy="4873625"/>
          </a:xfrm>
          <a:prstGeom prst="rect">
            <a:avLst/>
          </a:prstGeom>
          <a:noFill/>
          <a:ln>
            <a:noFill/>
          </a:ln>
        </p:spPr>
      </p:sp>
      <p:sp>
        <p:nvSpPr>
          <p:cNvPr id="64" name="Google Shape;64;p2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ridewithgps.com/clubs/8701-velo-club-st-hyacinthe/even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ridewithgps.com/clubs/8701-velo-club-st-hyacinthe/even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 Id="rId4" Type="http://schemas.openxmlformats.org/officeDocument/2006/relationships/image" Target="../media/image29.jpg"/><Relationship Id="rId5"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hyperlink" Target="https://hypnoseclothing.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image" Target="../media/image41.png"/><Relationship Id="rId5"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2.jpg"/><Relationship Id="rId5" Type="http://schemas.openxmlformats.org/officeDocument/2006/relationships/image" Target="../media/image5.jpg"/><Relationship Id="rId6" Type="http://schemas.openxmlformats.org/officeDocument/2006/relationships/image" Target="../media/image14.png"/><Relationship Id="rId7" Type="http://schemas.openxmlformats.org/officeDocument/2006/relationships/image" Target="../media/image20.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20" Type="http://schemas.openxmlformats.org/officeDocument/2006/relationships/image" Target="../media/image15.png"/><Relationship Id="rId11" Type="http://schemas.openxmlformats.org/officeDocument/2006/relationships/image" Target="../media/image39.png"/><Relationship Id="rId10" Type="http://schemas.openxmlformats.org/officeDocument/2006/relationships/image" Target="../media/image16.png"/><Relationship Id="rId13" Type="http://schemas.openxmlformats.org/officeDocument/2006/relationships/image" Target="../media/image40.png"/><Relationship Id="rId12"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26.png"/><Relationship Id="rId15" Type="http://schemas.openxmlformats.org/officeDocument/2006/relationships/image" Target="../media/image47.png"/><Relationship Id="rId14" Type="http://schemas.openxmlformats.org/officeDocument/2006/relationships/image" Target="../media/image21.png"/><Relationship Id="rId17" Type="http://schemas.openxmlformats.org/officeDocument/2006/relationships/image" Target="../media/image18.png"/><Relationship Id="rId16" Type="http://schemas.openxmlformats.org/officeDocument/2006/relationships/image" Target="../media/image48.png"/><Relationship Id="rId5" Type="http://schemas.openxmlformats.org/officeDocument/2006/relationships/image" Target="../media/image37.png"/><Relationship Id="rId19" Type="http://schemas.openxmlformats.org/officeDocument/2006/relationships/image" Target="../media/image28.png"/><Relationship Id="rId6" Type="http://schemas.openxmlformats.org/officeDocument/2006/relationships/image" Target="../media/image6.png"/><Relationship Id="rId18" Type="http://schemas.openxmlformats.org/officeDocument/2006/relationships/image" Target="../media/image13.png"/><Relationship Id="rId7" Type="http://schemas.openxmlformats.org/officeDocument/2006/relationships/image" Target="../media/image30.jp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veloclubsh.com/le-club/reglements/" TargetMode="External"/><Relationship Id="rId4" Type="http://schemas.openxmlformats.org/officeDocument/2006/relationships/hyperlink" Target="https://velocadence.ca/blogs/nouvelles/comment-choisir-son-velo-de-route-guide-dachat#velo-gravel-cyclocros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veloclubsh.com/" TargetMode="External"/><Relationship Id="rId4" Type="http://schemas.openxmlformats.org/officeDocument/2006/relationships/hyperlink" Target="https://www.veloclubsh.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0" y="2"/>
            <a:ext cx="12192000" cy="685799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1"/>
          <p:cNvSpPr txBox="1"/>
          <p:nvPr>
            <p:ph type="ctrTitle"/>
          </p:nvPr>
        </p:nvSpPr>
        <p:spPr>
          <a:xfrm>
            <a:off x="982639" y="1012536"/>
            <a:ext cx="4613300" cy="31632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b="0" lang="fr-CA" sz="4800"/>
              <a:t> </a:t>
            </a:r>
            <a:endParaRPr sz="4800"/>
          </a:p>
        </p:txBody>
      </p:sp>
      <p:sp>
        <p:nvSpPr>
          <p:cNvPr id="86" name="Google Shape;86;p1"/>
          <p:cNvSpPr/>
          <p:nvPr/>
        </p:nvSpPr>
        <p:spPr>
          <a:xfrm flipH="1">
            <a:off x="8123336" y="-3"/>
            <a:ext cx="4068664" cy="6858000"/>
          </a:xfrm>
          <a:prstGeom prst="rect">
            <a:avLst/>
          </a:prstGeom>
          <a:gradFill>
            <a:gsLst>
              <a:gs pos="0">
                <a:srgbClr val="000000"/>
              </a:gs>
              <a:gs pos="26000">
                <a:srgbClr val="000000"/>
              </a:gs>
              <a:gs pos="100000">
                <a:schemeClr val="accent1"/>
              </a:gs>
            </a:gsLst>
            <a:lin ang="9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p:nvPr/>
        </p:nvSpPr>
        <p:spPr>
          <a:xfrm flipH="1">
            <a:off x="8123336" y="-3"/>
            <a:ext cx="3611463" cy="6858000"/>
          </a:xfrm>
          <a:prstGeom prst="rect">
            <a:avLst/>
          </a:prstGeom>
          <a:gradFill>
            <a:gsLst>
              <a:gs pos="0">
                <a:srgbClr val="2F5496">
                  <a:alpha val="55686"/>
                </a:srgbClr>
              </a:gs>
              <a:gs pos="100000">
                <a:srgbClr val="000000">
                  <a:alpha val="51764"/>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1"/>
          <p:cNvSpPr/>
          <p:nvPr/>
        </p:nvSpPr>
        <p:spPr>
          <a:xfrm rot="5400000">
            <a:off x="8230721" y="-107390"/>
            <a:ext cx="3853890" cy="4068665"/>
          </a:xfrm>
          <a:prstGeom prst="rect">
            <a:avLst/>
          </a:prstGeom>
          <a:gradFill>
            <a:gsLst>
              <a:gs pos="0">
                <a:srgbClr val="000000">
                  <a:alpha val="33725"/>
                </a:srgbClr>
              </a:gs>
              <a:gs pos="96000">
                <a:srgbClr val="4472C4">
                  <a:alpha val="0"/>
                </a:srgbClr>
              </a:gs>
              <a:gs pos="100000">
                <a:srgbClr val="4472C4">
                  <a:alpha val="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Une image contenant texte, Police, calligraphie, Graphique&#10;&#10;Description générée automatiquement" id="89" name="Google Shape;89;p1"/>
          <p:cNvPicPr preferRelativeResize="0"/>
          <p:nvPr/>
        </p:nvPicPr>
        <p:blipFill rotWithShape="1">
          <a:blip r:embed="rId3">
            <a:alphaModFix/>
          </a:blip>
          <a:srcRect b="0" l="0" r="0" t="0"/>
          <a:stretch/>
        </p:blipFill>
        <p:spPr>
          <a:xfrm>
            <a:off x="6096000" y="1012536"/>
            <a:ext cx="4756162" cy="4756162"/>
          </a:xfrm>
          <a:custGeom>
            <a:rect b="b" l="l" r="r" t="t"/>
            <a:pathLst>
              <a:path extrusionOk="0" h="5031136" w="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ln>
            <a:noFill/>
          </a:ln>
        </p:spPr>
      </p:pic>
      <p:sp>
        <p:nvSpPr>
          <p:cNvPr id="90" name="Google Shape;90;p1"/>
          <p:cNvSpPr txBox="1"/>
          <p:nvPr/>
        </p:nvSpPr>
        <p:spPr>
          <a:xfrm>
            <a:off x="3048000" y="3244334"/>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CA"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91" name="Google Shape;91;p1"/>
          <p:cNvSpPr txBox="1"/>
          <p:nvPr/>
        </p:nvSpPr>
        <p:spPr>
          <a:xfrm>
            <a:off x="894080" y="5332213"/>
            <a:ext cx="366776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fr-CA" sz="2400" u="none" cap="none" strike="noStrike">
                <a:solidFill>
                  <a:schemeClr val="dk1"/>
                </a:solidFill>
                <a:latin typeface="Calibri"/>
                <a:ea typeface="Calibri"/>
                <a:cs typeface="Calibri"/>
                <a:sym typeface="Calibri"/>
              </a:rPr>
              <a:t>Lancement de la saison 2024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85"/>
                                        </p:tgtEl>
                                        <p:attrNameLst>
                                          <p:attrName>style.visibility</p:attrName>
                                        </p:attrNameLst>
                                      </p:cBhvr>
                                      <p:to>
                                        <p:strVal val="visible"/>
                                      </p:to>
                                    </p:set>
                                    <p:animEffect filter="fade" transition="in">
                                      <p:cBhvr>
                                        <p:cTn dur="400"/>
                                        <p:tgtEl>
                                          <p:spTgt spid="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0" name="Shape 210"/>
        <p:cNvGrpSpPr/>
        <p:nvPr/>
      </p:nvGrpSpPr>
      <p:grpSpPr>
        <a:xfrm>
          <a:off x="0" y="0"/>
          <a:ext cx="0" cy="0"/>
          <a:chOff x="0" y="0"/>
          <a:chExt cx="0" cy="0"/>
        </a:xfrm>
      </p:grpSpPr>
      <p:sp>
        <p:nvSpPr>
          <p:cNvPr id="211" name="Google Shape;211;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10"/>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10"/>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0"/>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10"/>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6" name="Google Shape;216;p10"/>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7" name="Google Shape;217;p10"/>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8" name="Google Shape;218;p10"/>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Groupe de vitesse et distance</a:t>
            </a:r>
            <a:endParaRPr/>
          </a:p>
        </p:txBody>
      </p:sp>
      <p:sp>
        <p:nvSpPr>
          <p:cNvPr id="219" name="Google Shape;219;p10"/>
          <p:cNvSpPr txBox="1"/>
          <p:nvPr>
            <p:ph idx="1" type="body"/>
          </p:nvPr>
        </p:nvSpPr>
        <p:spPr>
          <a:xfrm>
            <a:off x="4810259" y="649480"/>
            <a:ext cx="6915019" cy="5546047"/>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1500"/>
              </a:spcBef>
              <a:spcAft>
                <a:spcPts val="0"/>
              </a:spcAft>
              <a:buSzPts val="2000"/>
              <a:buChar char="•"/>
            </a:pPr>
            <a:r>
              <a:rPr lang="fr-CA" sz="2000"/>
              <a:t>Deux à trois trajets seront offerts pour chaque sortie</a:t>
            </a:r>
            <a:endParaRPr sz="2000"/>
          </a:p>
          <a:p>
            <a:pPr indent="-228600" lvl="0" marL="228600" rtl="0" algn="l">
              <a:lnSpc>
                <a:spcPct val="90000"/>
              </a:lnSpc>
              <a:spcBef>
                <a:spcPts val="1500"/>
              </a:spcBef>
              <a:spcAft>
                <a:spcPts val="0"/>
              </a:spcAft>
              <a:buSzPts val="2000"/>
              <a:buChar char="•"/>
            </a:pPr>
            <a:r>
              <a:rPr lang="fr-CA" sz="2000"/>
              <a:t>Les distances varient d’environ 50 km (petit) , 60-75 km (moyen) et 90 + km (grand)</a:t>
            </a:r>
            <a:endParaRPr sz="2000"/>
          </a:p>
          <a:p>
            <a:pPr indent="-228600" lvl="0" marL="228600" rtl="0" algn="l">
              <a:lnSpc>
                <a:spcPct val="90000"/>
              </a:lnSpc>
              <a:spcBef>
                <a:spcPts val="1500"/>
              </a:spcBef>
              <a:spcAft>
                <a:spcPts val="0"/>
              </a:spcAft>
              <a:buSzPts val="2000"/>
              <a:buChar char="•"/>
            </a:pPr>
            <a:r>
              <a:rPr lang="fr-CA" sz="2000"/>
              <a:t>Les vitesses de </a:t>
            </a:r>
            <a:r>
              <a:rPr lang="fr-CA" sz="3500">
                <a:solidFill>
                  <a:srgbClr val="FF0000"/>
                </a:solidFill>
              </a:rPr>
              <a:t>croisière</a:t>
            </a:r>
            <a:r>
              <a:rPr lang="fr-CA" sz="2000"/>
              <a:t> sont de :</a:t>
            </a:r>
            <a:endParaRPr sz="2000"/>
          </a:p>
          <a:p>
            <a:pPr indent="-241300" lvl="1" marL="685800" rtl="0" algn="l">
              <a:lnSpc>
                <a:spcPct val="90000"/>
              </a:lnSpc>
              <a:spcBef>
                <a:spcPts val="1500"/>
              </a:spcBef>
              <a:spcAft>
                <a:spcPts val="0"/>
              </a:spcAft>
              <a:buSzPts val="2000"/>
              <a:buChar char="•"/>
            </a:pPr>
            <a:r>
              <a:rPr lang="fr-CA" sz="2000"/>
              <a:t>20-23 km/hr</a:t>
            </a:r>
            <a:endParaRPr sz="2000"/>
          </a:p>
          <a:p>
            <a:pPr indent="-241300" lvl="1" marL="685800" rtl="0" algn="l">
              <a:lnSpc>
                <a:spcPct val="90000"/>
              </a:lnSpc>
              <a:spcBef>
                <a:spcPts val="1500"/>
              </a:spcBef>
              <a:spcAft>
                <a:spcPts val="0"/>
              </a:spcAft>
              <a:buSzPts val="2000"/>
              <a:buChar char="•"/>
            </a:pPr>
            <a:r>
              <a:rPr lang="fr-CA" sz="2000"/>
              <a:t>24-26 km/hr</a:t>
            </a:r>
            <a:endParaRPr sz="2000"/>
          </a:p>
          <a:p>
            <a:pPr indent="-241300" lvl="1" marL="685800" rtl="0" algn="l">
              <a:lnSpc>
                <a:spcPct val="90000"/>
              </a:lnSpc>
              <a:spcBef>
                <a:spcPts val="1500"/>
              </a:spcBef>
              <a:spcAft>
                <a:spcPts val="0"/>
              </a:spcAft>
              <a:buSzPts val="2000"/>
              <a:buChar char="•"/>
            </a:pPr>
            <a:r>
              <a:rPr lang="fr-CA" sz="2000"/>
              <a:t>27-28 km/hr</a:t>
            </a:r>
            <a:endParaRPr sz="2000"/>
          </a:p>
          <a:p>
            <a:pPr indent="-241300" lvl="1" marL="685800" rtl="0" algn="l">
              <a:lnSpc>
                <a:spcPct val="90000"/>
              </a:lnSpc>
              <a:spcBef>
                <a:spcPts val="1500"/>
              </a:spcBef>
              <a:spcAft>
                <a:spcPts val="0"/>
              </a:spcAft>
              <a:buSzPts val="2000"/>
              <a:buChar char="•"/>
            </a:pPr>
            <a:r>
              <a:rPr lang="fr-CA" sz="2000"/>
              <a:t>29-30 km/hr</a:t>
            </a:r>
            <a:endParaRPr sz="2000"/>
          </a:p>
          <a:p>
            <a:pPr indent="-241300" lvl="1" marL="685800" rtl="0" algn="l">
              <a:lnSpc>
                <a:spcPct val="90000"/>
              </a:lnSpc>
              <a:spcBef>
                <a:spcPts val="1500"/>
              </a:spcBef>
              <a:spcAft>
                <a:spcPts val="0"/>
              </a:spcAft>
              <a:buSzPts val="2000"/>
              <a:buChar char="•"/>
            </a:pPr>
            <a:r>
              <a:rPr lang="fr-CA" sz="2000"/>
              <a:t>31-32 km/hr</a:t>
            </a:r>
            <a:endParaRPr sz="2000"/>
          </a:p>
          <a:p>
            <a:pPr indent="-241300" lvl="1" marL="685800" rtl="0" algn="l">
              <a:lnSpc>
                <a:spcPct val="90000"/>
              </a:lnSpc>
              <a:spcBef>
                <a:spcPts val="1500"/>
              </a:spcBef>
              <a:spcAft>
                <a:spcPts val="0"/>
              </a:spcAft>
              <a:buSzPts val="2000"/>
              <a:buChar char="•"/>
            </a:pPr>
            <a:r>
              <a:rPr lang="fr-CA" sz="2000"/>
              <a:t>33 + km/hr</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g2c375e7fa69_1_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g2c375e7fa69_1_0"/>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6" name="Google Shape;226;g2c375e7fa69_1_0"/>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g2c375e7fa69_1_0"/>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g2c375e7fa69_1_0"/>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g2c375e7fa69_1_0"/>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g2c375e7fa69_1_0"/>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g2c375e7fa69_1_0"/>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Sorties du mercredi</a:t>
            </a:r>
            <a:endParaRPr/>
          </a:p>
        </p:txBody>
      </p:sp>
      <p:sp>
        <p:nvSpPr>
          <p:cNvPr id="232" name="Google Shape;232;g2c375e7fa69_1_0"/>
          <p:cNvSpPr txBox="1"/>
          <p:nvPr>
            <p:ph idx="1" type="body"/>
          </p:nvPr>
        </p:nvSpPr>
        <p:spPr>
          <a:xfrm>
            <a:off x="4810259" y="649480"/>
            <a:ext cx="6915000" cy="55461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b="1" i="0" lang="fr-CA" sz="2400" u="none" strike="noStrike">
                <a:latin typeface="Calibri"/>
                <a:ea typeface="Calibri"/>
                <a:cs typeface="Calibri"/>
                <a:sym typeface="Calibri"/>
              </a:rPr>
              <a:t>Deux à trois trajets seront offerts pour chaque sortie. Les départs des sorties du mercredi </a:t>
            </a:r>
            <a:r>
              <a:rPr b="1" lang="fr-CA" sz="2400"/>
              <a:t>s'alternent</a:t>
            </a:r>
            <a:r>
              <a:rPr b="1" i="0" lang="fr-CA" sz="2400" u="none" strike="noStrike">
                <a:latin typeface="Calibri"/>
                <a:ea typeface="Calibri"/>
                <a:cs typeface="Calibri"/>
                <a:sym typeface="Calibri"/>
              </a:rPr>
              <a:t> entre :</a:t>
            </a:r>
            <a:endParaRPr b="1" sz="2400"/>
          </a:p>
          <a:p>
            <a:pPr indent="-219075" lvl="0" marL="228600" rtl="0" algn="l">
              <a:lnSpc>
                <a:spcPct val="90000"/>
              </a:lnSpc>
              <a:spcBef>
                <a:spcPts val="1500"/>
              </a:spcBef>
              <a:spcAft>
                <a:spcPts val="0"/>
              </a:spcAft>
              <a:buClr>
                <a:schemeClr val="dk1"/>
              </a:buClr>
              <a:buSzPct val="100000"/>
              <a:buFont typeface="Arial"/>
              <a:buChar char="•"/>
            </a:pPr>
            <a:r>
              <a:rPr b="0" i="0" lang="fr-CA" sz="2000" u="none" strike="noStrike">
                <a:latin typeface="Calibri"/>
                <a:ea typeface="Calibri"/>
                <a:cs typeface="Calibri"/>
                <a:sym typeface="Calibri"/>
              </a:rPr>
              <a:t>Parc Casimir-Dessaulles</a:t>
            </a:r>
            <a:endParaRPr b="0" i="0" sz="2000" u="none" strike="noStrike">
              <a:latin typeface="Arial"/>
              <a:ea typeface="Arial"/>
              <a:cs typeface="Arial"/>
              <a:sym typeface="Arial"/>
            </a:endParaRPr>
          </a:p>
          <a:p>
            <a:pPr indent="-219075" lvl="0" marL="228600" rtl="0" algn="l">
              <a:lnSpc>
                <a:spcPct val="90000"/>
              </a:lnSpc>
              <a:spcBef>
                <a:spcPts val="1500"/>
              </a:spcBef>
              <a:spcAft>
                <a:spcPts val="0"/>
              </a:spcAft>
              <a:buClr>
                <a:schemeClr val="dk1"/>
              </a:buClr>
              <a:buSzPct val="100000"/>
              <a:buFont typeface="Arial"/>
              <a:buChar char="•"/>
            </a:pPr>
            <a:r>
              <a:rPr b="0" i="0" lang="fr-CA" sz="2000" u="none" strike="noStrike">
                <a:latin typeface="Calibri"/>
                <a:ea typeface="Calibri"/>
                <a:cs typeface="Calibri"/>
                <a:sym typeface="Calibri"/>
              </a:rPr>
              <a:t>Église Douville</a:t>
            </a:r>
            <a:endParaRPr b="0" i="0" sz="2000" u="none" strike="noStrike">
              <a:latin typeface="Arial"/>
              <a:ea typeface="Arial"/>
              <a:cs typeface="Arial"/>
              <a:sym typeface="Arial"/>
            </a:endParaRPr>
          </a:p>
          <a:p>
            <a:pPr indent="-219075" lvl="0" marL="228600" rtl="0" algn="l">
              <a:lnSpc>
                <a:spcPct val="90000"/>
              </a:lnSpc>
              <a:spcBef>
                <a:spcPts val="1500"/>
              </a:spcBef>
              <a:spcAft>
                <a:spcPts val="0"/>
              </a:spcAft>
              <a:buClr>
                <a:schemeClr val="dk1"/>
              </a:buClr>
              <a:buSzPct val="100000"/>
              <a:buFont typeface="Arial"/>
              <a:buChar char="•"/>
            </a:pPr>
            <a:r>
              <a:rPr b="0" i="0" lang="fr-CA" sz="2000" u="none" strike="noStrike">
                <a:latin typeface="Calibri"/>
                <a:ea typeface="Calibri"/>
                <a:cs typeface="Calibri"/>
                <a:sym typeface="Calibri"/>
              </a:rPr>
              <a:t>Église Saint-Thomas-d’Aquin</a:t>
            </a:r>
            <a:endParaRPr b="0" i="0" sz="2000" u="none" strike="noStrike">
              <a:latin typeface="Arial"/>
              <a:ea typeface="Arial"/>
              <a:cs typeface="Arial"/>
              <a:sym typeface="Arial"/>
            </a:endParaRPr>
          </a:p>
          <a:p>
            <a:pPr indent="-219075" lvl="0" marL="228600" rtl="0" algn="l">
              <a:lnSpc>
                <a:spcPct val="90000"/>
              </a:lnSpc>
              <a:spcBef>
                <a:spcPts val="1500"/>
              </a:spcBef>
              <a:spcAft>
                <a:spcPts val="0"/>
              </a:spcAft>
              <a:buClr>
                <a:schemeClr val="dk1"/>
              </a:buClr>
              <a:buSzPct val="100000"/>
              <a:buFont typeface="Arial"/>
              <a:buChar char="•"/>
            </a:pPr>
            <a:r>
              <a:rPr b="0" i="0" lang="fr-CA" sz="2000" u="none" strike="noStrike">
                <a:latin typeface="Calibri"/>
                <a:ea typeface="Calibri"/>
                <a:cs typeface="Calibri"/>
                <a:sym typeface="Calibri"/>
              </a:rPr>
              <a:t>Église Ste-Rosalie</a:t>
            </a:r>
            <a:endParaRPr/>
          </a:p>
          <a:p>
            <a:pPr indent="-219075" lvl="0" marL="228600" rtl="0" algn="l">
              <a:lnSpc>
                <a:spcPct val="90000"/>
              </a:lnSpc>
              <a:spcBef>
                <a:spcPts val="1500"/>
              </a:spcBef>
              <a:spcAft>
                <a:spcPts val="0"/>
              </a:spcAft>
              <a:buClr>
                <a:schemeClr val="dk1"/>
              </a:buClr>
              <a:buSzPct val="100000"/>
              <a:buFont typeface="Arial"/>
              <a:buChar char="•"/>
            </a:pPr>
            <a:r>
              <a:rPr lang="fr-CA" sz="2000">
                <a:latin typeface="Calibri"/>
                <a:ea typeface="Calibri"/>
                <a:cs typeface="Calibri"/>
                <a:sym typeface="Calibri"/>
              </a:rPr>
              <a:t>Certaines sorties Boutique et certains départs depuis nos commanditaires.</a:t>
            </a:r>
            <a:endParaRPr b="0" i="0" sz="2000" u="none" strike="noStrike">
              <a:latin typeface="Calibri"/>
              <a:ea typeface="Calibri"/>
              <a:cs typeface="Calibri"/>
              <a:sym typeface="Calibri"/>
            </a:endParaRPr>
          </a:p>
          <a:p>
            <a:pPr indent="0" lvl="0" marL="0" rtl="0" algn="l">
              <a:lnSpc>
                <a:spcPct val="90000"/>
              </a:lnSpc>
              <a:spcBef>
                <a:spcPts val="1500"/>
              </a:spcBef>
              <a:spcAft>
                <a:spcPts val="0"/>
              </a:spcAft>
              <a:buClr>
                <a:schemeClr val="dk1"/>
              </a:buClr>
              <a:buSzPct val="100000"/>
              <a:buNone/>
            </a:pPr>
            <a:r>
              <a:t/>
            </a:r>
            <a:endParaRPr sz="2000">
              <a:latin typeface="Calibri"/>
              <a:ea typeface="Calibri"/>
              <a:cs typeface="Calibri"/>
              <a:sym typeface="Calibri"/>
            </a:endParaRPr>
          </a:p>
          <a:p>
            <a:pPr indent="0" lvl="0" marL="0" rtl="0" algn="l">
              <a:lnSpc>
                <a:spcPct val="90000"/>
              </a:lnSpc>
              <a:spcBef>
                <a:spcPts val="1500"/>
              </a:spcBef>
              <a:spcAft>
                <a:spcPts val="0"/>
              </a:spcAft>
              <a:buClr>
                <a:schemeClr val="dk1"/>
              </a:buClr>
              <a:buSzPct val="100000"/>
              <a:buNone/>
            </a:pPr>
            <a:r>
              <a:rPr lang="fr-CA" sz="2000">
                <a:latin typeface="Calibri"/>
                <a:ea typeface="Calibri"/>
                <a:cs typeface="Calibri"/>
                <a:sym typeface="Calibri"/>
              </a:rPr>
              <a:t>Les départs se font à 18 h </a:t>
            </a:r>
            <a:r>
              <a:rPr lang="fr-CA" sz="2000"/>
              <a:t>0</a:t>
            </a:r>
            <a:r>
              <a:rPr lang="fr-CA" sz="2000">
                <a:latin typeface="Calibri"/>
                <a:ea typeface="Calibri"/>
                <a:cs typeface="Calibri"/>
                <a:sym typeface="Calibri"/>
              </a:rPr>
              <a:t>0 – selon le groupe de vitesse</a:t>
            </a:r>
            <a:endParaRPr sz="2000">
              <a:latin typeface="Calibri"/>
              <a:ea typeface="Calibri"/>
              <a:cs typeface="Calibri"/>
              <a:sym typeface="Calibri"/>
            </a:endParaRPr>
          </a:p>
          <a:p>
            <a:pPr indent="0" lvl="0" marL="0" rtl="0" algn="l">
              <a:lnSpc>
                <a:spcPct val="90000"/>
              </a:lnSpc>
              <a:spcBef>
                <a:spcPts val="1500"/>
              </a:spcBef>
              <a:spcAft>
                <a:spcPts val="0"/>
              </a:spcAft>
              <a:buClr>
                <a:schemeClr val="dk1"/>
              </a:buClr>
              <a:buSzPct val="100000"/>
              <a:buNone/>
            </a:pPr>
            <a:r>
              <a:rPr lang="fr-CA" sz="2000"/>
              <a:t>1re sortie est le 1er mai 2024</a:t>
            </a:r>
            <a:endParaRPr sz="2000"/>
          </a:p>
          <a:p>
            <a:pPr indent="0" lvl="0" marL="0" rtl="0" algn="l">
              <a:lnSpc>
                <a:spcPct val="90000"/>
              </a:lnSpc>
              <a:spcBef>
                <a:spcPts val="1500"/>
              </a:spcBef>
              <a:spcAft>
                <a:spcPts val="0"/>
              </a:spcAft>
              <a:buClr>
                <a:schemeClr val="dk1"/>
              </a:buClr>
              <a:buSzPct val="100000"/>
              <a:buNone/>
            </a:pPr>
            <a:r>
              <a:rPr b="0" i="0" lang="fr-CA" sz="2000" u="none" strike="noStrike">
                <a:latin typeface="Calibri"/>
                <a:ea typeface="Calibri"/>
                <a:cs typeface="Calibri"/>
                <a:sym typeface="Calibri"/>
              </a:rPr>
              <a:t>Tous les détails sont sur RidewithGPS (</a:t>
            </a:r>
            <a:r>
              <a:rPr lang="fr-CA" sz="1800" u="sng">
                <a:solidFill>
                  <a:schemeClr val="hlink"/>
                </a:solidFill>
                <a:hlinkClick r:id="rId3"/>
              </a:rPr>
              <a:t>Vélo Club St-Hyacinthe (ridewithgps.com)</a:t>
            </a:r>
            <a:endParaRPr b="0" i="0" sz="1800" u="none" strike="noStrike">
              <a:latin typeface="Arial"/>
              <a:ea typeface="Arial"/>
              <a:cs typeface="Arial"/>
              <a:sym typeface="Arial"/>
            </a:endParaRPr>
          </a:p>
          <a:p>
            <a:pPr indent="-101600" lvl="0" marL="228600" rtl="0" algn="l">
              <a:lnSpc>
                <a:spcPct val="90000"/>
              </a:lnSpc>
              <a:spcBef>
                <a:spcPts val="1500"/>
              </a:spcBef>
              <a:spcAft>
                <a:spcPts val="0"/>
              </a:spcAft>
              <a:buClr>
                <a:schemeClr val="dk1"/>
              </a:buClr>
              <a:buSzPct val="100000"/>
              <a:buFont typeface="Arial"/>
              <a:buNone/>
            </a:pPr>
            <a:r>
              <a:t/>
            </a:r>
            <a:endParaRPr b="0" i="0" sz="2000" u="none" strike="noStrike">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11"/>
          <p:cNvSpPr/>
          <p:nvPr/>
        </p:nvSpPr>
        <p:spPr>
          <a:xfrm>
            <a:off x="49900" y="-1015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11"/>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11"/>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11"/>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11"/>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11"/>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11"/>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Sorties du samedi</a:t>
            </a:r>
            <a:endParaRPr/>
          </a:p>
        </p:txBody>
      </p:sp>
      <p:sp>
        <p:nvSpPr>
          <p:cNvPr id="245" name="Google Shape;245;p11"/>
          <p:cNvSpPr txBox="1"/>
          <p:nvPr>
            <p:ph idx="1" type="body"/>
          </p:nvPr>
        </p:nvSpPr>
        <p:spPr>
          <a:xfrm>
            <a:off x="4591878" y="884583"/>
            <a:ext cx="7133401" cy="5310944"/>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t/>
            </a:r>
            <a:endParaRPr b="1" i="0" sz="2400" u="none" strike="noStrike">
              <a:latin typeface="Calibri"/>
              <a:ea typeface="Calibri"/>
              <a:cs typeface="Calibri"/>
              <a:sym typeface="Calibri"/>
            </a:endParaRPr>
          </a:p>
          <a:p>
            <a:pPr indent="0" lvl="0" marL="0" rtl="0" algn="l">
              <a:lnSpc>
                <a:spcPct val="90000"/>
              </a:lnSpc>
              <a:spcBef>
                <a:spcPts val="0"/>
              </a:spcBef>
              <a:spcAft>
                <a:spcPts val="0"/>
              </a:spcAft>
              <a:buClr>
                <a:schemeClr val="dk1"/>
              </a:buClr>
              <a:buSzPct val="100000"/>
              <a:buNone/>
            </a:pPr>
            <a:r>
              <a:rPr b="1" i="0" lang="fr-CA" sz="2400" u="none" strike="noStrike">
                <a:latin typeface="Calibri"/>
                <a:ea typeface="Calibri"/>
                <a:cs typeface="Calibri"/>
                <a:sym typeface="Calibri"/>
              </a:rPr>
              <a:t>Deux à trois trajets seront offerts pour chaque sortie les premières semaines de début de saison et par la suite, trois trajets sont offerts selon la vitesse de croisière. </a:t>
            </a:r>
            <a:endParaRPr b="1" i="0" sz="2000" u="none" strike="noStrike">
              <a:latin typeface="Calibri"/>
              <a:ea typeface="Calibri"/>
              <a:cs typeface="Calibri"/>
              <a:sym typeface="Calibri"/>
            </a:endParaRPr>
          </a:p>
          <a:p>
            <a:pPr indent="0" lvl="0" marL="0" rtl="0" algn="l">
              <a:lnSpc>
                <a:spcPct val="90000"/>
              </a:lnSpc>
              <a:spcBef>
                <a:spcPts val="0"/>
              </a:spcBef>
              <a:spcAft>
                <a:spcPts val="0"/>
              </a:spcAft>
              <a:buClr>
                <a:schemeClr val="dk1"/>
              </a:buClr>
              <a:buSzPct val="100000"/>
              <a:buNone/>
            </a:pPr>
            <a:r>
              <a:t/>
            </a:r>
            <a:endParaRPr b="1" sz="2000">
              <a:latin typeface="Calibri"/>
              <a:ea typeface="Calibri"/>
              <a:cs typeface="Calibri"/>
              <a:sym typeface="Calibri"/>
            </a:endParaRPr>
          </a:p>
          <a:p>
            <a:pPr indent="0" lvl="0" marL="0" rtl="0" algn="l">
              <a:lnSpc>
                <a:spcPct val="90000"/>
              </a:lnSpc>
              <a:spcBef>
                <a:spcPts val="1500"/>
              </a:spcBef>
              <a:spcAft>
                <a:spcPts val="0"/>
              </a:spcAft>
              <a:buClr>
                <a:schemeClr val="dk1"/>
              </a:buClr>
              <a:buSzPct val="85106"/>
              <a:buNone/>
            </a:pPr>
            <a:r>
              <a:rPr b="1" lang="fr-CA" sz="2350">
                <a:latin typeface="Calibri"/>
                <a:ea typeface="Calibri"/>
                <a:cs typeface="Calibri"/>
                <a:sym typeface="Calibri"/>
              </a:rPr>
              <a:t>Les trajets nous mènent selon diverses zones :</a:t>
            </a:r>
            <a:endParaRPr sz="2350"/>
          </a:p>
          <a:p>
            <a:pPr indent="-236220" lvl="0" marL="228600" rtl="0" algn="l">
              <a:lnSpc>
                <a:spcPct val="90000"/>
              </a:lnSpc>
              <a:spcBef>
                <a:spcPts val="1500"/>
              </a:spcBef>
              <a:spcAft>
                <a:spcPts val="0"/>
              </a:spcAft>
              <a:buClr>
                <a:srgbClr val="000000"/>
              </a:buClr>
              <a:buSzPct val="100000"/>
              <a:buFont typeface="Arial"/>
              <a:buChar char="•"/>
            </a:pPr>
            <a:r>
              <a:rPr b="0" i="0" lang="fr-CA" sz="2100" u="none" strike="noStrike">
                <a:solidFill>
                  <a:srgbClr val="000000"/>
                </a:solidFill>
                <a:latin typeface="Calibri"/>
                <a:ea typeface="Calibri"/>
                <a:cs typeface="Calibri"/>
                <a:sym typeface="Calibri"/>
              </a:rPr>
              <a:t>Zone 1: Départs de St-Hyacinthe </a:t>
            </a:r>
            <a:endParaRPr b="0" i="0" sz="2100" u="none" strike="noStrike">
              <a:solidFill>
                <a:srgbClr val="000000"/>
              </a:solidFill>
              <a:latin typeface="Arial"/>
              <a:ea typeface="Arial"/>
              <a:cs typeface="Arial"/>
              <a:sym typeface="Arial"/>
            </a:endParaRPr>
          </a:p>
          <a:p>
            <a:pPr indent="-236220" lvl="0" marL="228600" rtl="0" algn="l">
              <a:lnSpc>
                <a:spcPct val="90000"/>
              </a:lnSpc>
              <a:spcBef>
                <a:spcPts val="1500"/>
              </a:spcBef>
              <a:spcAft>
                <a:spcPts val="0"/>
              </a:spcAft>
              <a:buClr>
                <a:srgbClr val="000000"/>
              </a:buClr>
              <a:buSzPct val="100000"/>
              <a:buFont typeface="Arial"/>
              <a:buChar char="•"/>
            </a:pPr>
            <a:r>
              <a:rPr b="0" i="0" lang="fr-CA" sz="2100" u="none" strike="noStrike">
                <a:solidFill>
                  <a:srgbClr val="000000"/>
                </a:solidFill>
                <a:latin typeface="Calibri"/>
                <a:ea typeface="Calibri"/>
                <a:cs typeface="Calibri"/>
                <a:sym typeface="Calibri"/>
              </a:rPr>
              <a:t>Zone 2: Départs à moins de 50 km de St-Hyacinthe</a:t>
            </a:r>
            <a:endParaRPr b="0" i="0" sz="2100" u="none" strike="noStrike">
              <a:solidFill>
                <a:srgbClr val="000000"/>
              </a:solidFill>
              <a:latin typeface="Arial"/>
              <a:ea typeface="Arial"/>
              <a:cs typeface="Arial"/>
              <a:sym typeface="Arial"/>
            </a:endParaRPr>
          </a:p>
          <a:p>
            <a:pPr indent="-236220" lvl="0" marL="228600" rtl="0" algn="l">
              <a:lnSpc>
                <a:spcPct val="90000"/>
              </a:lnSpc>
              <a:spcBef>
                <a:spcPts val="1500"/>
              </a:spcBef>
              <a:spcAft>
                <a:spcPts val="0"/>
              </a:spcAft>
              <a:buClr>
                <a:srgbClr val="000000"/>
              </a:buClr>
              <a:buSzPct val="100000"/>
              <a:buFont typeface="Arial"/>
              <a:buChar char="•"/>
            </a:pPr>
            <a:r>
              <a:rPr b="0" i="0" lang="fr-CA" sz="2100" u="none" strike="noStrike">
                <a:solidFill>
                  <a:srgbClr val="000000"/>
                </a:solidFill>
                <a:latin typeface="Calibri"/>
                <a:ea typeface="Calibri"/>
                <a:cs typeface="Calibri"/>
                <a:sym typeface="Calibri"/>
              </a:rPr>
              <a:t>Zone 3 : Départs à plus de 50 km de St-Hyacinthe</a:t>
            </a:r>
            <a:endParaRPr b="0" i="0" sz="2100" u="none" strike="noStrike">
              <a:solidFill>
                <a:srgbClr val="000000"/>
              </a:solidFill>
              <a:latin typeface="Arial"/>
              <a:ea typeface="Arial"/>
              <a:cs typeface="Arial"/>
              <a:sym typeface="Arial"/>
            </a:endParaRPr>
          </a:p>
          <a:p>
            <a:pPr indent="0" lvl="0" marL="0" rtl="0" algn="l">
              <a:lnSpc>
                <a:spcPct val="90000"/>
              </a:lnSpc>
              <a:spcBef>
                <a:spcPts val="1500"/>
              </a:spcBef>
              <a:spcAft>
                <a:spcPts val="0"/>
              </a:spcAft>
              <a:buClr>
                <a:srgbClr val="000000"/>
              </a:buClr>
              <a:buSzPct val="85714"/>
              <a:buNone/>
            </a:pPr>
            <a:r>
              <a:rPr b="0" i="0" lang="fr-CA" sz="2100" u="none" strike="noStrike">
                <a:solidFill>
                  <a:srgbClr val="000000"/>
                </a:solidFill>
                <a:latin typeface="Calibri"/>
                <a:ea typeface="Calibri"/>
                <a:cs typeface="Calibri"/>
                <a:sym typeface="Calibri"/>
              </a:rPr>
              <a:t>Il y aura des sorties tout au long de l’été pour encourager les boutiques de vélos locales et nos commanditaires. Les sorties pourraient être reportées au dimanche en cas de pluie ou mauvais</a:t>
            </a:r>
            <a:r>
              <a:rPr lang="fr-CA" sz="2100">
                <a:solidFill>
                  <a:srgbClr val="000000"/>
                </a:solidFill>
              </a:rPr>
              <a:t> temps.</a:t>
            </a:r>
            <a:endParaRPr b="0" sz="2100"/>
          </a:p>
          <a:p>
            <a:pPr indent="0" lvl="0" marL="0" rtl="0" algn="l">
              <a:lnSpc>
                <a:spcPct val="90000"/>
              </a:lnSpc>
              <a:spcBef>
                <a:spcPts val="1000"/>
              </a:spcBef>
              <a:spcAft>
                <a:spcPts val="0"/>
              </a:spcAft>
              <a:buClr>
                <a:schemeClr val="dk1"/>
              </a:buClr>
              <a:buSzPct val="95238"/>
              <a:buNone/>
            </a:pPr>
            <a:r>
              <a:t/>
            </a:r>
            <a:endParaRPr sz="2100"/>
          </a:p>
          <a:p>
            <a:pPr indent="0" lvl="0" marL="0" rtl="0" algn="l">
              <a:lnSpc>
                <a:spcPct val="90000"/>
              </a:lnSpc>
              <a:spcBef>
                <a:spcPts val="1500"/>
              </a:spcBef>
              <a:spcAft>
                <a:spcPts val="0"/>
              </a:spcAft>
              <a:buClr>
                <a:schemeClr val="dk1"/>
              </a:buClr>
              <a:buSzPct val="95238"/>
              <a:buNone/>
            </a:pPr>
            <a:r>
              <a:rPr b="0" i="0" lang="fr-CA" sz="2100" u="none" strike="noStrike">
                <a:latin typeface="Calibri"/>
                <a:ea typeface="Calibri"/>
                <a:cs typeface="Calibri"/>
                <a:sym typeface="Calibri"/>
              </a:rPr>
              <a:t>Tous les détails sont sur RidewithGPS (</a:t>
            </a:r>
            <a:r>
              <a:rPr lang="fr-CA" sz="2100" u="sng">
                <a:solidFill>
                  <a:schemeClr val="hlink"/>
                </a:solidFill>
                <a:hlinkClick r:id="rId3"/>
              </a:rPr>
              <a:t>Vélo Club St-Hyacinthe (ridewithgps.com)</a:t>
            </a:r>
            <a:endParaRPr b="0" i="0" sz="2100" u="none" strike="noStrike">
              <a:latin typeface="Arial"/>
              <a:ea typeface="Arial"/>
              <a:cs typeface="Arial"/>
              <a:sym typeface="Arial"/>
            </a:endParaRPr>
          </a:p>
          <a:p>
            <a:pPr indent="-111125" lvl="0" marL="228600" rtl="0" algn="l">
              <a:lnSpc>
                <a:spcPct val="90000"/>
              </a:lnSpc>
              <a:spcBef>
                <a:spcPts val="1500"/>
              </a:spcBef>
              <a:spcAft>
                <a:spcPts val="0"/>
              </a:spcAft>
              <a:buClr>
                <a:schemeClr val="dk1"/>
              </a:buClr>
              <a:buSzPct val="100000"/>
              <a:buFont typeface="Arial"/>
              <a:buNone/>
            </a:pPr>
            <a:r>
              <a:t/>
            </a:r>
            <a:endParaRPr b="0" i="0" sz="2000" u="none" strike="noStrike">
              <a:latin typeface="Arial"/>
              <a:ea typeface="Arial"/>
              <a:cs typeface="Arial"/>
              <a:sym typeface="Arial"/>
            </a:endParaRPr>
          </a:p>
          <a:p>
            <a:pPr indent="0" lvl="0" marL="0" rtl="0" algn="l">
              <a:lnSpc>
                <a:spcPct val="90000"/>
              </a:lnSpc>
              <a:spcBef>
                <a:spcPts val="1000"/>
              </a:spcBef>
              <a:spcAft>
                <a:spcPts val="0"/>
              </a:spcAft>
              <a:buClr>
                <a:schemeClr val="dk1"/>
              </a:buClr>
              <a:buSzPct val="100000"/>
              <a:buNone/>
            </a:pPr>
            <a:r>
              <a:t/>
            </a:r>
            <a:endParaRPr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g2c3563956f4_1_14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1" name="Google Shape;251;g2c3563956f4_1_146"/>
          <p:cNvSpPr/>
          <p:nvPr/>
        </p:nvSpPr>
        <p:spPr>
          <a:xfrm>
            <a:off x="79175" y="-1015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237172" lvl="0" marL="228600" rtl="0" algn="l">
              <a:lnSpc>
                <a:spcPct val="90000"/>
              </a:lnSpc>
              <a:spcBef>
                <a:spcPts val="1500"/>
              </a:spcBef>
              <a:spcAft>
                <a:spcPts val="0"/>
              </a:spcAft>
              <a:buClr>
                <a:schemeClr val="dk1"/>
              </a:buClr>
              <a:buSzPts val="1800"/>
              <a:buChar char="•"/>
            </a:pPr>
            <a:r>
              <a:rPr lang="fr-CA" sz="1800">
                <a:solidFill>
                  <a:schemeClr val="dk1"/>
                </a:solidFill>
                <a:latin typeface="Calibri"/>
                <a:ea typeface="Calibri"/>
                <a:cs typeface="Calibri"/>
                <a:sym typeface="Calibri"/>
              </a:rPr>
              <a:t>Zone 2:</a:t>
            </a:r>
            <a:endParaRPr/>
          </a:p>
        </p:txBody>
      </p:sp>
      <p:sp>
        <p:nvSpPr>
          <p:cNvPr id="252" name="Google Shape;252;g2c3563956f4_1_146"/>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3" name="Google Shape;253;g2c3563956f4_1_146"/>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g2c3563956f4_1_146"/>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g2c3563956f4_1_146"/>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g2c3563956f4_1_146"/>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g2c3563956f4_1_146"/>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Sorties du samedi</a:t>
            </a:r>
            <a:endParaRPr/>
          </a:p>
        </p:txBody>
      </p:sp>
      <p:graphicFrame>
        <p:nvGraphicFramePr>
          <p:cNvPr id="258" name="Google Shape;258;g2c3563956f4_1_146"/>
          <p:cNvGraphicFramePr/>
          <p:nvPr/>
        </p:nvGraphicFramePr>
        <p:xfrm>
          <a:off x="4429850" y="1412125"/>
          <a:ext cx="3000000" cy="3000000"/>
        </p:xfrm>
        <a:graphic>
          <a:graphicData uri="http://schemas.openxmlformats.org/drawingml/2006/table">
            <a:tbl>
              <a:tblPr>
                <a:noFill/>
                <a:tableStyleId>{70DFC101-3721-4C66-84D7-36BCB33CFE20}</a:tableStyleId>
              </a:tblPr>
              <a:tblGrid>
                <a:gridCol w="1633275"/>
                <a:gridCol w="6051725"/>
              </a:tblGrid>
              <a:tr h="542850">
                <a:tc>
                  <a:txBody>
                    <a:bodyPr/>
                    <a:lstStyle/>
                    <a:p>
                      <a:pPr indent="0" lvl="0" marL="0" rtl="0" algn="ctr">
                        <a:spcBef>
                          <a:spcPts val="0"/>
                        </a:spcBef>
                        <a:spcAft>
                          <a:spcPts val="0"/>
                        </a:spcAft>
                        <a:buNone/>
                      </a:pPr>
                      <a:r>
                        <a:rPr b="1" lang="fr-CA" sz="1800">
                          <a:latin typeface="Calibri"/>
                          <a:ea typeface="Calibri"/>
                          <a:cs typeface="Calibri"/>
                          <a:sym typeface="Calibri"/>
                        </a:rPr>
                        <a:t>Zone 3</a:t>
                      </a:r>
                      <a:endParaRPr b="1"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800">
                        <a:latin typeface="Calibri"/>
                        <a:ea typeface="Calibri"/>
                        <a:cs typeface="Calibri"/>
                        <a:sym typeface="Calibri"/>
                      </a:endParaRPr>
                    </a:p>
                  </a:txBody>
                  <a:tcPr marT="91425" marB="91425" marR="91425" marL="91425"/>
                </a:tc>
              </a:tr>
              <a:tr h="542850">
                <a:tc>
                  <a:txBody>
                    <a:bodyPr/>
                    <a:lstStyle/>
                    <a:p>
                      <a:pPr indent="0" lvl="0" marL="0" rtl="0" algn="ctr">
                        <a:spcBef>
                          <a:spcPts val="0"/>
                        </a:spcBef>
                        <a:spcAft>
                          <a:spcPts val="0"/>
                        </a:spcAft>
                        <a:buNone/>
                      </a:pPr>
                      <a:r>
                        <a:rPr lang="fr-CA" sz="1800">
                          <a:latin typeface="Calibri"/>
                          <a:ea typeface="Calibri"/>
                          <a:cs typeface="Calibri"/>
                          <a:sym typeface="Calibri"/>
                        </a:rPr>
                        <a:t>18 mai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latin typeface="Calibri"/>
                          <a:ea typeface="Calibri"/>
                          <a:cs typeface="Calibri"/>
                          <a:sym typeface="Calibri"/>
                        </a:rPr>
                        <a:t>Châteauguay</a:t>
                      </a:r>
                      <a:endParaRPr sz="1800">
                        <a:latin typeface="Calibri"/>
                        <a:ea typeface="Calibri"/>
                        <a:cs typeface="Calibri"/>
                        <a:sym typeface="Calibri"/>
                      </a:endParaRPr>
                    </a:p>
                  </a:txBody>
                  <a:tcPr marT="91425" marB="91425" marR="91425" marL="91425"/>
                </a:tc>
              </a:tr>
              <a:tr h="550500">
                <a:tc>
                  <a:txBody>
                    <a:bodyPr/>
                    <a:lstStyle/>
                    <a:p>
                      <a:pPr indent="0" lvl="0" marL="0" rtl="0" algn="ctr">
                        <a:spcBef>
                          <a:spcPts val="0"/>
                        </a:spcBef>
                        <a:spcAft>
                          <a:spcPts val="0"/>
                        </a:spcAft>
                        <a:buNone/>
                      </a:pPr>
                      <a:r>
                        <a:rPr lang="fr-CA" sz="1800">
                          <a:latin typeface="Calibri"/>
                          <a:ea typeface="Calibri"/>
                          <a:cs typeface="Calibri"/>
                          <a:sym typeface="Calibri"/>
                        </a:rPr>
                        <a:t>08 juin 2024</a:t>
                      </a:r>
                      <a:endParaRPr sz="1800">
                        <a:latin typeface="Calibri"/>
                        <a:ea typeface="Calibri"/>
                        <a:cs typeface="Calibri"/>
                        <a:sym typeface="Calibri"/>
                      </a:endParaRPr>
                    </a:p>
                  </a:txBody>
                  <a:tcPr marT="91425" marB="91425" marR="91425" marL="91425"/>
                </a:tc>
                <a:tc>
                  <a:txBody>
                    <a:bodyPr/>
                    <a:lstStyle/>
                    <a:p>
                      <a:pPr indent="0" lvl="0" marL="0" rtl="0" algn="l">
                        <a:lnSpc>
                          <a:spcPct val="90000"/>
                        </a:lnSpc>
                        <a:spcBef>
                          <a:spcPts val="1000"/>
                        </a:spcBef>
                        <a:spcAft>
                          <a:spcPts val="0"/>
                        </a:spcAft>
                        <a:buNone/>
                      </a:pPr>
                      <a:r>
                        <a:rPr lang="fr-CA" sz="1800">
                          <a:solidFill>
                            <a:schemeClr val="dk1"/>
                          </a:solidFill>
                          <a:latin typeface="Calibri"/>
                          <a:ea typeface="Calibri"/>
                          <a:cs typeface="Calibri"/>
                          <a:sym typeface="Calibri"/>
                        </a:rPr>
                        <a:t>C</a:t>
                      </a:r>
                      <a:r>
                        <a:rPr lang="fr-CA" sz="1800">
                          <a:solidFill>
                            <a:schemeClr val="dk1"/>
                          </a:solidFill>
                          <a:latin typeface="Calibri"/>
                          <a:ea typeface="Calibri"/>
                          <a:cs typeface="Calibri"/>
                          <a:sym typeface="Calibri"/>
                        </a:rPr>
                        <a:t>ircuit d’Hugo Houle dans la région de Ste-Perpétue</a:t>
                      </a:r>
                      <a:endParaRPr sz="1800">
                        <a:latin typeface="Calibri"/>
                        <a:ea typeface="Calibri"/>
                        <a:cs typeface="Calibri"/>
                        <a:sym typeface="Calibri"/>
                      </a:endParaRPr>
                    </a:p>
                  </a:txBody>
                  <a:tcPr marT="91425" marB="91425" marR="91425" marL="91425"/>
                </a:tc>
              </a:tr>
              <a:tr h="403975">
                <a:tc>
                  <a:txBody>
                    <a:bodyPr/>
                    <a:lstStyle/>
                    <a:p>
                      <a:pPr indent="0" lvl="0" marL="0" rtl="0" algn="ctr">
                        <a:spcBef>
                          <a:spcPts val="0"/>
                        </a:spcBef>
                        <a:spcAft>
                          <a:spcPts val="0"/>
                        </a:spcAft>
                        <a:buNone/>
                      </a:pPr>
                      <a:r>
                        <a:rPr lang="fr-CA" sz="1800">
                          <a:latin typeface="Calibri"/>
                          <a:ea typeface="Calibri"/>
                          <a:cs typeface="Calibri"/>
                          <a:sym typeface="Calibri"/>
                        </a:rPr>
                        <a:t>27 juillet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latin typeface="Calibri"/>
                          <a:ea typeface="Calibri"/>
                          <a:cs typeface="Calibri"/>
                          <a:sym typeface="Calibri"/>
                        </a:rPr>
                        <a:t>R</a:t>
                      </a:r>
                      <a:r>
                        <a:rPr lang="fr-CA" sz="1800">
                          <a:latin typeface="Calibri"/>
                          <a:ea typeface="Calibri"/>
                          <a:cs typeface="Calibri"/>
                          <a:sym typeface="Calibri"/>
                        </a:rPr>
                        <a:t>égion Venise-en-Québec</a:t>
                      </a:r>
                      <a:endParaRPr sz="1800">
                        <a:latin typeface="Calibri"/>
                        <a:ea typeface="Calibri"/>
                        <a:cs typeface="Calibri"/>
                        <a:sym typeface="Calibri"/>
                      </a:endParaRPr>
                    </a:p>
                  </a:txBody>
                  <a:tcPr marT="91425" marB="91425" marR="91425" marL="91425"/>
                </a:tc>
              </a:tr>
              <a:tr h="403975">
                <a:tc>
                  <a:txBody>
                    <a:bodyPr/>
                    <a:lstStyle/>
                    <a:p>
                      <a:pPr indent="0" lvl="0" marL="0" rtl="0" algn="ctr">
                        <a:spcBef>
                          <a:spcPts val="0"/>
                        </a:spcBef>
                        <a:spcAft>
                          <a:spcPts val="0"/>
                        </a:spcAft>
                        <a:buNone/>
                      </a:pPr>
                      <a:r>
                        <a:rPr lang="fr-CA" sz="1800">
                          <a:latin typeface="Calibri"/>
                          <a:ea typeface="Calibri"/>
                          <a:cs typeface="Calibri"/>
                          <a:sym typeface="Calibri"/>
                        </a:rPr>
                        <a:t>10 août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latin typeface="Calibri"/>
                          <a:ea typeface="Calibri"/>
                          <a:cs typeface="Calibri"/>
                          <a:sym typeface="Calibri"/>
                        </a:rPr>
                        <a:t>Hemmingford</a:t>
                      </a:r>
                      <a:endParaRPr sz="1800">
                        <a:latin typeface="Calibri"/>
                        <a:ea typeface="Calibri"/>
                        <a:cs typeface="Calibri"/>
                        <a:sym typeface="Calibri"/>
                      </a:endParaRPr>
                    </a:p>
                  </a:txBody>
                  <a:tcPr marT="91425" marB="91425" marR="91425" marL="91425"/>
                </a:tc>
              </a:tr>
              <a:tr h="403975">
                <a:tc>
                  <a:txBody>
                    <a:bodyPr/>
                    <a:lstStyle/>
                    <a:p>
                      <a:pPr indent="0" lvl="0" marL="0" rtl="0" algn="ctr">
                        <a:spcBef>
                          <a:spcPts val="0"/>
                        </a:spcBef>
                        <a:spcAft>
                          <a:spcPts val="0"/>
                        </a:spcAft>
                        <a:buNone/>
                      </a:pPr>
                      <a:r>
                        <a:rPr lang="fr-CA" sz="1800">
                          <a:latin typeface="Calibri"/>
                          <a:ea typeface="Calibri"/>
                          <a:cs typeface="Calibri"/>
                          <a:sym typeface="Calibri"/>
                        </a:rPr>
                        <a:t>21 septembre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latin typeface="Calibri"/>
                          <a:ea typeface="Calibri"/>
                          <a:cs typeface="Calibri"/>
                          <a:sym typeface="Calibri"/>
                        </a:rPr>
                        <a:t>Valcourt</a:t>
                      </a:r>
                      <a:endParaRPr sz="1800">
                        <a:latin typeface="Calibri"/>
                        <a:ea typeface="Calibri"/>
                        <a:cs typeface="Calibri"/>
                        <a:sym typeface="Calibri"/>
                      </a:endParaRPr>
                    </a:p>
                  </a:txBody>
                  <a:tcPr marT="91425" marB="91425" marR="91425" marL="91425"/>
                </a:tc>
              </a:tr>
              <a:tr h="403975">
                <a:tc>
                  <a:txBody>
                    <a:bodyPr/>
                    <a:lstStyle/>
                    <a:p>
                      <a:pPr indent="0" lvl="0" marL="0" rtl="0" algn="ctr">
                        <a:spcBef>
                          <a:spcPts val="0"/>
                        </a:spcBef>
                        <a:spcAft>
                          <a:spcPts val="0"/>
                        </a:spcAft>
                        <a:buNone/>
                      </a:pPr>
                      <a:r>
                        <a:rPr lang="fr-CA" sz="1800">
                          <a:latin typeface="Calibri"/>
                          <a:ea typeface="Calibri"/>
                          <a:cs typeface="Calibri"/>
                          <a:sym typeface="Calibri"/>
                        </a:rPr>
                        <a:t>12 octobre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latin typeface="Calibri"/>
                          <a:ea typeface="Calibri"/>
                          <a:cs typeface="Calibri"/>
                          <a:sym typeface="Calibri"/>
                        </a:rPr>
                        <a:t>Victoriaville -St-Fortunat</a:t>
                      </a:r>
                      <a:endParaRPr sz="1800">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g2c375e7fa69_1_2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4" name="Google Shape;264;g2c375e7fa69_1_28"/>
          <p:cNvSpPr/>
          <p:nvPr/>
        </p:nvSpPr>
        <p:spPr>
          <a:xfrm>
            <a:off x="150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237172" lvl="0" marL="228600" rtl="0" algn="l">
              <a:lnSpc>
                <a:spcPct val="90000"/>
              </a:lnSpc>
              <a:spcBef>
                <a:spcPts val="1500"/>
              </a:spcBef>
              <a:spcAft>
                <a:spcPts val="0"/>
              </a:spcAft>
              <a:buClr>
                <a:schemeClr val="dk1"/>
              </a:buClr>
              <a:buSzPts val="1800"/>
              <a:buChar char="•"/>
            </a:pPr>
            <a:r>
              <a:rPr lang="fr-CA" sz="1800">
                <a:solidFill>
                  <a:schemeClr val="dk1"/>
                </a:solidFill>
                <a:latin typeface="Calibri"/>
                <a:ea typeface="Calibri"/>
                <a:cs typeface="Calibri"/>
                <a:sym typeface="Calibri"/>
              </a:rPr>
              <a:t>Zone 2:</a:t>
            </a:r>
            <a:endParaRPr/>
          </a:p>
        </p:txBody>
      </p:sp>
      <p:sp>
        <p:nvSpPr>
          <p:cNvPr id="265" name="Google Shape;265;g2c375e7fa69_1_28"/>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g2c375e7fa69_1_28"/>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g2c375e7fa69_1_28"/>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g2c375e7fa69_1_28"/>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g2c375e7fa69_1_28"/>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g2c375e7fa69_1_28"/>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Sorties du samedi</a:t>
            </a:r>
            <a:endParaRPr/>
          </a:p>
        </p:txBody>
      </p:sp>
      <p:graphicFrame>
        <p:nvGraphicFramePr>
          <p:cNvPr id="271" name="Google Shape;271;g2c375e7fa69_1_28"/>
          <p:cNvGraphicFramePr/>
          <p:nvPr/>
        </p:nvGraphicFramePr>
        <p:xfrm>
          <a:off x="4342850" y="1361675"/>
          <a:ext cx="3000000" cy="3000000"/>
        </p:xfrm>
        <a:graphic>
          <a:graphicData uri="http://schemas.openxmlformats.org/drawingml/2006/table">
            <a:tbl>
              <a:tblPr>
                <a:noFill/>
                <a:tableStyleId>{70DFC101-3721-4C66-84D7-36BCB33CFE20}</a:tableStyleId>
              </a:tblPr>
              <a:tblGrid>
                <a:gridCol w="1633275"/>
                <a:gridCol w="6051825"/>
              </a:tblGrid>
              <a:tr h="381000">
                <a:tc>
                  <a:txBody>
                    <a:bodyPr/>
                    <a:lstStyle/>
                    <a:p>
                      <a:pPr indent="0" lvl="0" marL="0" rtl="0" algn="ctr">
                        <a:spcBef>
                          <a:spcPts val="0"/>
                        </a:spcBef>
                        <a:spcAft>
                          <a:spcPts val="0"/>
                        </a:spcAft>
                        <a:buNone/>
                      </a:pPr>
                      <a:r>
                        <a:rPr b="1" lang="fr-CA" sz="1800">
                          <a:latin typeface="Calibri"/>
                          <a:ea typeface="Calibri"/>
                          <a:cs typeface="Calibri"/>
                          <a:sym typeface="Calibri"/>
                        </a:rPr>
                        <a:t>Zone 2</a:t>
                      </a:r>
                      <a:endParaRPr b="1"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t/>
                      </a:r>
                      <a:endParaRPr sz="1800">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fr-CA" sz="1800">
                          <a:latin typeface="Calibri"/>
                          <a:ea typeface="Calibri"/>
                          <a:cs typeface="Calibri"/>
                          <a:sym typeface="Calibri"/>
                        </a:rPr>
                        <a:t>1 juin 2024</a:t>
                      </a:r>
                      <a:endParaRPr sz="1800">
                        <a:latin typeface="Calibri"/>
                        <a:ea typeface="Calibri"/>
                        <a:cs typeface="Calibri"/>
                        <a:sym typeface="Calibri"/>
                      </a:endParaRPr>
                    </a:p>
                  </a:txBody>
                  <a:tcPr marT="91425" marB="91425" marR="91425" marL="91425"/>
                </a:tc>
                <a:tc>
                  <a:txBody>
                    <a:bodyPr/>
                    <a:lstStyle/>
                    <a:p>
                      <a:pPr indent="0" lvl="0" marL="0" rtl="0" algn="l">
                        <a:lnSpc>
                          <a:spcPct val="90000"/>
                        </a:lnSpc>
                        <a:spcBef>
                          <a:spcPts val="1500"/>
                        </a:spcBef>
                        <a:spcAft>
                          <a:spcPts val="0"/>
                        </a:spcAft>
                        <a:buNone/>
                      </a:pPr>
                      <a:r>
                        <a:rPr lang="fr-CA" sz="1800">
                          <a:solidFill>
                            <a:schemeClr val="dk1"/>
                          </a:solidFill>
                          <a:latin typeface="Calibri"/>
                          <a:ea typeface="Calibri"/>
                          <a:cs typeface="Calibri"/>
                          <a:sym typeface="Calibri"/>
                        </a:rPr>
                        <a:t>Cycles St-Onge</a:t>
                      </a:r>
                      <a:endParaRPr sz="1800">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fr-CA" sz="1800">
                          <a:latin typeface="Calibri"/>
                          <a:ea typeface="Calibri"/>
                          <a:cs typeface="Calibri"/>
                          <a:sym typeface="Calibri"/>
                        </a:rPr>
                        <a:t>22 juin 2024</a:t>
                      </a:r>
                      <a:endParaRPr sz="1800">
                        <a:latin typeface="Calibri"/>
                        <a:ea typeface="Calibri"/>
                        <a:cs typeface="Calibri"/>
                        <a:sym typeface="Calibri"/>
                      </a:endParaRPr>
                    </a:p>
                  </a:txBody>
                  <a:tcPr marT="91425" marB="91425" marR="91425" marL="91425"/>
                </a:tc>
                <a:tc>
                  <a:txBody>
                    <a:bodyPr/>
                    <a:lstStyle/>
                    <a:p>
                      <a:pPr indent="0" lvl="0" marL="0" rtl="0" algn="l">
                        <a:lnSpc>
                          <a:spcPct val="90000"/>
                        </a:lnSpc>
                        <a:spcBef>
                          <a:spcPts val="1500"/>
                        </a:spcBef>
                        <a:spcAft>
                          <a:spcPts val="0"/>
                        </a:spcAft>
                        <a:buNone/>
                      </a:pPr>
                      <a:r>
                        <a:rPr lang="fr-CA" sz="1800">
                          <a:solidFill>
                            <a:schemeClr val="dk1"/>
                          </a:solidFill>
                          <a:latin typeface="Calibri"/>
                          <a:ea typeface="Calibri"/>
                          <a:cs typeface="Calibri"/>
                          <a:sym typeface="Calibri"/>
                        </a:rPr>
                        <a:t>Vélo Pontbriand / Joli Site</a:t>
                      </a:r>
                      <a:endParaRPr sz="1800">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fr-CA" sz="1800">
                          <a:latin typeface="Calibri"/>
                          <a:ea typeface="Calibri"/>
                          <a:cs typeface="Calibri"/>
                          <a:sym typeface="Calibri"/>
                        </a:rPr>
                        <a:t>24 août 2024</a:t>
                      </a:r>
                      <a:endParaRPr sz="1800">
                        <a:latin typeface="Calibri"/>
                        <a:ea typeface="Calibri"/>
                        <a:cs typeface="Calibri"/>
                        <a:sym typeface="Calibri"/>
                      </a:endParaRPr>
                    </a:p>
                  </a:txBody>
                  <a:tcPr marT="91425" marB="91425" marR="91425" marL="91425"/>
                </a:tc>
                <a:tc>
                  <a:txBody>
                    <a:bodyPr/>
                    <a:lstStyle/>
                    <a:p>
                      <a:pPr indent="0" lvl="0" marL="0" rtl="0" algn="l">
                        <a:lnSpc>
                          <a:spcPct val="90000"/>
                        </a:lnSpc>
                        <a:spcBef>
                          <a:spcPts val="1500"/>
                        </a:spcBef>
                        <a:spcAft>
                          <a:spcPts val="0"/>
                        </a:spcAft>
                        <a:buNone/>
                      </a:pPr>
                      <a:r>
                        <a:rPr lang="fr-CA" sz="1800">
                          <a:solidFill>
                            <a:schemeClr val="dk1"/>
                          </a:solidFill>
                          <a:latin typeface="Calibri"/>
                          <a:ea typeface="Calibri"/>
                          <a:cs typeface="Calibri"/>
                          <a:sym typeface="Calibri"/>
                        </a:rPr>
                        <a:t>Varennes Domaine du Fleuve</a:t>
                      </a:r>
                      <a:endParaRPr sz="1800">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fr-CA" sz="1800">
                          <a:latin typeface="Calibri"/>
                          <a:ea typeface="Calibri"/>
                          <a:cs typeface="Calibri"/>
                          <a:sym typeface="Calibri"/>
                        </a:rPr>
                        <a:t>À venir</a:t>
                      </a:r>
                      <a:endParaRPr sz="1800">
                        <a:latin typeface="Calibri"/>
                        <a:ea typeface="Calibri"/>
                        <a:cs typeface="Calibri"/>
                        <a:sym typeface="Calibri"/>
                      </a:endParaRPr>
                    </a:p>
                  </a:txBody>
                  <a:tcPr marT="91425" marB="91425" marR="91425" marL="91425"/>
                </a:tc>
                <a:tc>
                  <a:txBody>
                    <a:bodyPr/>
                    <a:lstStyle/>
                    <a:p>
                      <a:pPr indent="0" lvl="0" marL="0" rtl="0" algn="l">
                        <a:lnSpc>
                          <a:spcPct val="90000"/>
                        </a:lnSpc>
                        <a:spcBef>
                          <a:spcPts val="1500"/>
                        </a:spcBef>
                        <a:spcAft>
                          <a:spcPts val="0"/>
                        </a:spcAft>
                        <a:buNone/>
                      </a:pPr>
                      <a:r>
                        <a:rPr lang="fr-CA" sz="1800">
                          <a:solidFill>
                            <a:schemeClr val="dk1"/>
                          </a:solidFill>
                          <a:latin typeface="Calibri"/>
                          <a:ea typeface="Calibri"/>
                          <a:cs typeface="Calibri"/>
                          <a:sym typeface="Calibri"/>
                        </a:rPr>
                        <a:t>Cidrerie  Michel Jodoin</a:t>
                      </a:r>
                      <a:endParaRPr sz="1800">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fr-CA" sz="1800">
                          <a:solidFill>
                            <a:schemeClr val="dk1"/>
                          </a:solidFill>
                          <a:latin typeface="Calibri"/>
                          <a:ea typeface="Calibri"/>
                          <a:cs typeface="Calibri"/>
                          <a:sym typeface="Calibri"/>
                        </a:rPr>
                        <a:t>À venir</a:t>
                      </a:r>
                      <a:endParaRPr/>
                    </a:p>
                  </a:txBody>
                  <a:tcPr marT="91425" marB="91425" marR="91425" marL="91425"/>
                </a:tc>
                <a:tc>
                  <a:txBody>
                    <a:bodyPr/>
                    <a:lstStyle/>
                    <a:p>
                      <a:pPr indent="0" lvl="0" marL="0" rtl="0" algn="l">
                        <a:lnSpc>
                          <a:spcPct val="90000"/>
                        </a:lnSpc>
                        <a:spcBef>
                          <a:spcPts val="1500"/>
                        </a:spcBef>
                        <a:spcAft>
                          <a:spcPts val="0"/>
                        </a:spcAft>
                        <a:buNone/>
                      </a:pPr>
                      <a:r>
                        <a:rPr lang="fr-CA" sz="1800">
                          <a:solidFill>
                            <a:schemeClr val="dk1"/>
                          </a:solidFill>
                          <a:latin typeface="Calibri"/>
                          <a:ea typeface="Calibri"/>
                          <a:cs typeface="Calibri"/>
                          <a:sym typeface="Calibri"/>
                        </a:rPr>
                        <a:t>St-Jude</a:t>
                      </a:r>
                      <a:endParaRPr sz="1800">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fr-CA" sz="1800">
                          <a:solidFill>
                            <a:schemeClr val="dk1"/>
                          </a:solidFill>
                          <a:latin typeface="Calibri"/>
                          <a:ea typeface="Calibri"/>
                          <a:cs typeface="Calibri"/>
                          <a:sym typeface="Calibri"/>
                        </a:rPr>
                        <a:t>À venir</a:t>
                      </a:r>
                      <a:endParaRPr sz="1800">
                        <a:latin typeface="Calibri"/>
                        <a:ea typeface="Calibri"/>
                        <a:cs typeface="Calibri"/>
                        <a:sym typeface="Calibri"/>
                      </a:endParaRPr>
                    </a:p>
                  </a:txBody>
                  <a:tcPr marT="91425" marB="91425" marR="91425" marL="91425"/>
                </a:tc>
                <a:tc>
                  <a:txBody>
                    <a:bodyPr/>
                    <a:lstStyle/>
                    <a:p>
                      <a:pPr indent="0" lvl="0" marL="0" rtl="0" algn="l">
                        <a:lnSpc>
                          <a:spcPct val="90000"/>
                        </a:lnSpc>
                        <a:spcBef>
                          <a:spcPts val="1500"/>
                        </a:spcBef>
                        <a:spcAft>
                          <a:spcPts val="0"/>
                        </a:spcAft>
                        <a:buNone/>
                      </a:pPr>
                      <a:r>
                        <a:rPr lang="fr-CA" sz="1800">
                          <a:solidFill>
                            <a:schemeClr val="dk1"/>
                          </a:solidFill>
                          <a:latin typeface="Calibri"/>
                          <a:ea typeface="Calibri"/>
                          <a:cs typeface="Calibri"/>
                          <a:sym typeface="Calibri"/>
                        </a:rPr>
                        <a:t>Promutuel St-Liboire</a:t>
                      </a:r>
                      <a:endParaRPr sz="1800">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fr-CA" sz="1800">
                          <a:solidFill>
                            <a:schemeClr val="dk1"/>
                          </a:solidFill>
                          <a:latin typeface="Calibri"/>
                          <a:ea typeface="Calibri"/>
                          <a:cs typeface="Calibri"/>
                          <a:sym typeface="Calibri"/>
                        </a:rPr>
                        <a:t>À venir</a:t>
                      </a:r>
                      <a:endParaRPr sz="1800">
                        <a:latin typeface="Calibri"/>
                        <a:ea typeface="Calibri"/>
                        <a:cs typeface="Calibri"/>
                        <a:sym typeface="Calibri"/>
                      </a:endParaRPr>
                    </a:p>
                  </a:txBody>
                  <a:tcPr marT="91425" marB="91425" marR="91425" marL="91425"/>
                </a:tc>
                <a:tc>
                  <a:txBody>
                    <a:bodyPr/>
                    <a:lstStyle/>
                    <a:p>
                      <a:pPr indent="0" lvl="0" marL="0" rtl="0" algn="l">
                        <a:lnSpc>
                          <a:spcPct val="90000"/>
                        </a:lnSpc>
                        <a:spcBef>
                          <a:spcPts val="1500"/>
                        </a:spcBef>
                        <a:spcAft>
                          <a:spcPts val="0"/>
                        </a:spcAft>
                        <a:buNone/>
                      </a:pPr>
                      <a:r>
                        <a:rPr lang="fr-CA" sz="1800">
                          <a:solidFill>
                            <a:schemeClr val="dk1"/>
                          </a:solidFill>
                          <a:latin typeface="Calibri"/>
                          <a:ea typeface="Calibri"/>
                          <a:cs typeface="Calibri"/>
                          <a:sym typeface="Calibri"/>
                        </a:rPr>
                        <a:t>Transport Petit Ste-Hélène</a:t>
                      </a:r>
                      <a:endParaRPr sz="1800">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g2c3563956f4_1_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7" name="Google Shape;277;g2c3563956f4_1_27"/>
          <p:cNvSpPr/>
          <p:nvPr/>
        </p:nvSpPr>
        <p:spPr>
          <a:xfrm>
            <a:off x="58025" y="-1015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 name="Google Shape;278;g2c3563956f4_1_27"/>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9" name="Google Shape;279;g2c3563956f4_1_27"/>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0" name="Google Shape;280;g2c3563956f4_1_27"/>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1" name="Google Shape;281;g2c3563956f4_1_27"/>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2" name="Google Shape;282;g2c3563956f4_1_27"/>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3" name="Google Shape;283;g2c3563956f4_1_27"/>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Sortie du Président</a:t>
            </a:r>
            <a:endParaRPr/>
          </a:p>
        </p:txBody>
      </p:sp>
      <p:sp>
        <p:nvSpPr>
          <p:cNvPr id="284" name="Google Shape;284;g2c3563956f4_1_27"/>
          <p:cNvSpPr txBox="1"/>
          <p:nvPr>
            <p:ph idx="1" type="body"/>
          </p:nvPr>
        </p:nvSpPr>
        <p:spPr>
          <a:xfrm>
            <a:off x="4591875" y="884577"/>
            <a:ext cx="7133400" cy="383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fr-CA" sz="2400"/>
              <a:t>Vignoble Domaine du Fleuve</a:t>
            </a:r>
            <a:r>
              <a:rPr b="1" i="0" lang="fr-CA" sz="2400" u="none" strike="noStrike">
                <a:latin typeface="Calibri"/>
                <a:ea typeface="Calibri"/>
                <a:cs typeface="Calibri"/>
                <a:sym typeface="Calibri"/>
              </a:rPr>
              <a:t> </a:t>
            </a:r>
            <a:endParaRPr b="1" i="0" sz="2000" u="none" strike="noStrike">
              <a:latin typeface="Calibri"/>
              <a:ea typeface="Calibri"/>
              <a:cs typeface="Calibri"/>
              <a:sym typeface="Calibri"/>
            </a:endParaRPr>
          </a:p>
          <a:p>
            <a:pPr indent="0" lvl="0" marL="0" rtl="0" algn="l">
              <a:lnSpc>
                <a:spcPct val="90000"/>
              </a:lnSpc>
              <a:spcBef>
                <a:spcPts val="0"/>
              </a:spcBef>
              <a:spcAft>
                <a:spcPts val="0"/>
              </a:spcAft>
              <a:buClr>
                <a:schemeClr val="dk1"/>
              </a:buClr>
              <a:buSzPts val="2000"/>
              <a:buNone/>
            </a:pPr>
            <a:r>
              <a:t/>
            </a:r>
            <a:endParaRPr b="1" sz="2000">
              <a:latin typeface="Calibri"/>
              <a:ea typeface="Calibri"/>
              <a:cs typeface="Calibri"/>
              <a:sym typeface="Calibri"/>
            </a:endParaRPr>
          </a:p>
          <a:p>
            <a:pPr indent="0" lvl="0" marL="0" rtl="0" algn="l">
              <a:lnSpc>
                <a:spcPct val="90000"/>
              </a:lnSpc>
              <a:spcBef>
                <a:spcPts val="1500"/>
              </a:spcBef>
              <a:spcAft>
                <a:spcPts val="0"/>
              </a:spcAft>
              <a:buClr>
                <a:schemeClr val="dk1"/>
              </a:buClr>
              <a:buSzPts val="2000"/>
              <a:buNone/>
            </a:pPr>
            <a:r>
              <a:rPr b="1" lang="fr-CA" sz="2000"/>
              <a:t>24 août 2024, vers 9h30</a:t>
            </a:r>
            <a:endParaRPr/>
          </a:p>
          <a:p>
            <a:pPr indent="-237172" lvl="0" marL="228600" rtl="0" algn="l">
              <a:lnSpc>
                <a:spcPct val="90000"/>
              </a:lnSpc>
              <a:spcBef>
                <a:spcPts val="1500"/>
              </a:spcBef>
              <a:spcAft>
                <a:spcPts val="0"/>
              </a:spcAft>
              <a:buClr>
                <a:srgbClr val="000000"/>
              </a:buClr>
              <a:buSzPts val="1800"/>
              <a:buFont typeface="Arial"/>
              <a:buChar char="•"/>
            </a:pPr>
            <a:r>
              <a:rPr lang="fr-CA" sz="1800">
                <a:solidFill>
                  <a:srgbClr val="000000"/>
                </a:solidFill>
              </a:rPr>
              <a:t>Dégustation payée par le Vélo Club Saint-Hyacinthe</a:t>
            </a:r>
            <a:r>
              <a:rPr b="0" i="0" lang="fr-CA" sz="1800" u="none" strike="noStrike">
                <a:solidFill>
                  <a:srgbClr val="000000"/>
                </a:solidFill>
                <a:latin typeface="Calibri"/>
                <a:ea typeface="Calibri"/>
                <a:cs typeface="Calibri"/>
                <a:sym typeface="Calibri"/>
              </a:rPr>
              <a:t> pour les me</a:t>
            </a:r>
            <a:r>
              <a:rPr lang="fr-CA" sz="1800">
                <a:solidFill>
                  <a:srgbClr val="000000"/>
                </a:solidFill>
              </a:rPr>
              <a:t>mbres présents à la sortie</a:t>
            </a:r>
            <a:endParaRPr b="0" i="0" sz="1800" u="none" strike="noStrike">
              <a:solidFill>
                <a:srgbClr val="000000"/>
              </a:solidFill>
              <a:latin typeface="Arial"/>
              <a:ea typeface="Arial"/>
              <a:cs typeface="Arial"/>
              <a:sym typeface="Arial"/>
            </a:endParaRPr>
          </a:p>
          <a:p>
            <a:pPr indent="-237172" lvl="0" marL="228600" rtl="0" algn="l">
              <a:lnSpc>
                <a:spcPct val="90000"/>
              </a:lnSpc>
              <a:spcBef>
                <a:spcPts val="1500"/>
              </a:spcBef>
              <a:spcAft>
                <a:spcPts val="0"/>
              </a:spcAft>
              <a:buClr>
                <a:srgbClr val="000000"/>
              </a:buClr>
              <a:buSzPts val="1800"/>
              <a:buFont typeface="Arial"/>
              <a:buChar char="•"/>
            </a:pPr>
            <a:r>
              <a:rPr lang="fr-CA" sz="1800">
                <a:solidFill>
                  <a:srgbClr val="000000"/>
                </a:solidFill>
              </a:rPr>
              <a:t>Pensez à faire du covoiturage</a:t>
            </a:r>
            <a:endParaRPr sz="1800">
              <a:solidFill>
                <a:srgbClr val="000000"/>
              </a:solidFill>
            </a:endParaRPr>
          </a:p>
          <a:p>
            <a:pPr indent="-237172" lvl="0" marL="228600" rtl="0" algn="l">
              <a:lnSpc>
                <a:spcPct val="90000"/>
              </a:lnSpc>
              <a:spcBef>
                <a:spcPts val="1500"/>
              </a:spcBef>
              <a:spcAft>
                <a:spcPts val="0"/>
              </a:spcAft>
              <a:buClr>
                <a:srgbClr val="000000"/>
              </a:buClr>
              <a:buSzPts val="1800"/>
              <a:buChar char="•"/>
            </a:pPr>
            <a:r>
              <a:rPr lang="fr-CA" sz="1800">
                <a:solidFill>
                  <a:srgbClr val="000000"/>
                </a:solidFill>
              </a:rPr>
              <a:t>Lorsque l'événement sera publié sur Facebook, il faut vous inscrire ‘’participe’’</a:t>
            </a:r>
            <a:endParaRPr sz="2000"/>
          </a:p>
        </p:txBody>
      </p:sp>
      <p:pic>
        <p:nvPicPr>
          <p:cNvPr id="285" name="Google Shape;285;g2c3563956f4_1_27"/>
          <p:cNvPicPr preferRelativeResize="0"/>
          <p:nvPr/>
        </p:nvPicPr>
        <p:blipFill>
          <a:blip r:embed="rId3">
            <a:alphaModFix/>
          </a:blip>
          <a:stretch>
            <a:fillRect/>
          </a:stretch>
        </p:blipFill>
        <p:spPr>
          <a:xfrm>
            <a:off x="7157768" y="4187550"/>
            <a:ext cx="2001615" cy="2502000"/>
          </a:xfrm>
          <a:prstGeom prst="rect">
            <a:avLst/>
          </a:prstGeom>
          <a:noFill/>
          <a:ln>
            <a:noFill/>
          </a:ln>
        </p:spPr>
      </p:pic>
      <p:pic>
        <p:nvPicPr>
          <p:cNvPr id="286" name="Google Shape;286;g2c3563956f4_1_27"/>
          <p:cNvPicPr preferRelativeResize="0"/>
          <p:nvPr/>
        </p:nvPicPr>
        <p:blipFill>
          <a:blip r:embed="rId4">
            <a:alphaModFix/>
          </a:blip>
          <a:stretch>
            <a:fillRect/>
          </a:stretch>
        </p:blipFill>
        <p:spPr>
          <a:xfrm>
            <a:off x="8381100" y="463475"/>
            <a:ext cx="3738900" cy="2168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0" name="Shape 290"/>
        <p:cNvGrpSpPr/>
        <p:nvPr/>
      </p:nvGrpSpPr>
      <p:grpSpPr>
        <a:xfrm>
          <a:off x="0" y="0"/>
          <a:ext cx="0" cy="0"/>
          <a:chOff x="0" y="0"/>
          <a:chExt cx="0" cy="0"/>
        </a:xfrm>
      </p:grpSpPr>
      <p:sp>
        <p:nvSpPr>
          <p:cNvPr id="291" name="Google Shape;291;g2c3563956f4_1_1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g2c3563956f4_1_113"/>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3" name="Google Shape;293;g2c3563956f4_1_113"/>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g2c3563956f4_1_113"/>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g2c3563956f4_1_113"/>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g2c3563956f4_1_113"/>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g2c3563956f4_1_113"/>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g2c3563956f4_1_113"/>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Sorties Boutiques</a:t>
            </a:r>
            <a:endParaRPr/>
          </a:p>
        </p:txBody>
      </p:sp>
      <p:graphicFrame>
        <p:nvGraphicFramePr>
          <p:cNvPr id="299" name="Google Shape;299;g2c3563956f4_1_113"/>
          <p:cNvGraphicFramePr/>
          <p:nvPr/>
        </p:nvGraphicFramePr>
        <p:xfrm>
          <a:off x="4695850" y="712575"/>
          <a:ext cx="3000000" cy="3000000"/>
        </p:xfrm>
        <a:graphic>
          <a:graphicData uri="http://schemas.openxmlformats.org/drawingml/2006/table">
            <a:tbl>
              <a:tblPr>
                <a:noFill/>
                <a:tableStyleId>{70DFC101-3721-4C66-84D7-36BCB33CFE20}</a:tableStyleId>
              </a:tblPr>
              <a:tblGrid>
                <a:gridCol w="1903225"/>
                <a:gridCol w="4302075"/>
              </a:tblGrid>
              <a:tr h="1351400">
                <a:tc>
                  <a:txBody>
                    <a:bodyPr/>
                    <a:lstStyle/>
                    <a:p>
                      <a:pPr indent="0" lvl="0" marL="0" rtl="0" algn="l">
                        <a:spcBef>
                          <a:spcPts val="0"/>
                        </a:spcBef>
                        <a:spcAft>
                          <a:spcPts val="0"/>
                        </a:spcAft>
                        <a:buNone/>
                      </a:pPr>
                      <a:r>
                        <a:rPr lang="fr-CA" sz="1800">
                          <a:latin typeface="Calibri"/>
                          <a:ea typeface="Calibri"/>
                          <a:cs typeface="Calibri"/>
                          <a:sym typeface="Calibri"/>
                        </a:rPr>
                        <a:t>Mercredi 8 mai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latin typeface="Calibri"/>
                          <a:ea typeface="Calibri"/>
                          <a:cs typeface="Calibri"/>
                          <a:sym typeface="Calibri"/>
                        </a:rPr>
                        <a:t>Cycle Beaumier </a:t>
                      </a:r>
                      <a:endParaRPr sz="1800">
                        <a:latin typeface="Calibri"/>
                        <a:ea typeface="Calibri"/>
                        <a:cs typeface="Calibri"/>
                        <a:sym typeface="Calibri"/>
                      </a:endParaRPr>
                    </a:p>
                  </a:txBody>
                  <a:tcPr marT="91425" marB="91425" marR="91425" marL="91425"/>
                </a:tc>
              </a:tr>
              <a:tr h="1351400">
                <a:tc>
                  <a:txBody>
                    <a:bodyPr/>
                    <a:lstStyle/>
                    <a:p>
                      <a:pPr indent="0" lvl="0" marL="0" rtl="0" algn="l">
                        <a:spcBef>
                          <a:spcPts val="0"/>
                        </a:spcBef>
                        <a:spcAft>
                          <a:spcPts val="0"/>
                        </a:spcAft>
                        <a:buNone/>
                      </a:pPr>
                      <a:r>
                        <a:rPr lang="fr-CA" sz="1800">
                          <a:latin typeface="Calibri"/>
                          <a:ea typeface="Calibri"/>
                          <a:cs typeface="Calibri"/>
                          <a:sym typeface="Calibri"/>
                        </a:rPr>
                        <a:t>Samedi 1 juin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latin typeface="Calibri"/>
                          <a:ea typeface="Calibri"/>
                          <a:cs typeface="Calibri"/>
                          <a:sym typeface="Calibri"/>
                        </a:rPr>
                        <a:t>Cycles St-Onge</a:t>
                      </a:r>
                      <a:endParaRPr sz="1800">
                        <a:latin typeface="Calibri"/>
                        <a:ea typeface="Calibri"/>
                        <a:cs typeface="Calibri"/>
                        <a:sym typeface="Calibri"/>
                      </a:endParaRPr>
                    </a:p>
                  </a:txBody>
                  <a:tcPr marT="91425" marB="91425" marR="91425" marL="91425"/>
                </a:tc>
              </a:tr>
              <a:tr h="1351400">
                <a:tc>
                  <a:txBody>
                    <a:bodyPr/>
                    <a:lstStyle/>
                    <a:p>
                      <a:pPr indent="0" lvl="0" marL="0" rtl="0" algn="l">
                        <a:spcBef>
                          <a:spcPts val="0"/>
                        </a:spcBef>
                        <a:spcAft>
                          <a:spcPts val="0"/>
                        </a:spcAft>
                        <a:buNone/>
                      </a:pPr>
                      <a:r>
                        <a:rPr lang="fr-CA" sz="1800">
                          <a:latin typeface="Calibri"/>
                          <a:ea typeface="Calibri"/>
                          <a:cs typeface="Calibri"/>
                          <a:sym typeface="Calibri"/>
                        </a:rPr>
                        <a:t>Samedi 22 juin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fr-CA" sz="1800">
                          <a:solidFill>
                            <a:schemeClr val="dk1"/>
                          </a:solidFill>
                          <a:latin typeface="Calibri"/>
                          <a:ea typeface="Calibri"/>
                          <a:cs typeface="Calibri"/>
                          <a:sym typeface="Calibri"/>
                        </a:rPr>
                        <a:t>Vélo Pontbriand</a:t>
                      </a:r>
                      <a:endParaRPr sz="1800">
                        <a:latin typeface="Calibri"/>
                        <a:ea typeface="Calibri"/>
                        <a:cs typeface="Calibri"/>
                        <a:sym typeface="Calibri"/>
                      </a:endParaRPr>
                    </a:p>
                  </a:txBody>
                  <a:tcPr marT="91425" marB="91425" marR="91425" marL="91425"/>
                </a:tc>
              </a:tr>
              <a:tr h="1351400">
                <a:tc>
                  <a:txBody>
                    <a:bodyPr/>
                    <a:lstStyle/>
                    <a:p>
                      <a:pPr indent="0" lvl="0" marL="0" rtl="0" algn="l">
                        <a:spcBef>
                          <a:spcPts val="0"/>
                        </a:spcBef>
                        <a:spcAft>
                          <a:spcPts val="0"/>
                        </a:spcAft>
                        <a:buNone/>
                      </a:pPr>
                      <a:r>
                        <a:rPr lang="fr-CA" sz="1800">
                          <a:latin typeface="Calibri"/>
                          <a:ea typeface="Calibri"/>
                          <a:cs typeface="Calibri"/>
                          <a:sym typeface="Calibri"/>
                        </a:rPr>
                        <a:t>Mercredi 26 juin 2024</a:t>
                      </a:r>
                      <a:endParaRPr sz="18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fr-CA" sz="1800">
                          <a:solidFill>
                            <a:schemeClr val="dk1"/>
                          </a:solidFill>
                          <a:latin typeface="Calibri"/>
                          <a:ea typeface="Calibri"/>
                          <a:cs typeface="Calibri"/>
                          <a:sym typeface="Calibri"/>
                        </a:rPr>
                        <a:t>Vertige</a:t>
                      </a:r>
                      <a:endParaRPr sz="1800">
                        <a:latin typeface="Calibri"/>
                        <a:ea typeface="Calibri"/>
                        <a:cs typeface="Calibri"/>
                        <a:sym typeface="Calibri"/>
                      </a:endParaRPr>
                    </a:p>
                  </a:txBody>
                  <a:tcPr marT="91425" marB="91425" marR="91425" marL="91425"/>
                </a:tc>
              </a:tr>
            </a:tbl>
          </a:graphicData>
        </a:graphic>
      </p:graphicFrame>
      <p:pic>
        <p:nvPicPr>
          <p:cNvPr id="300" name="Google Shape;300;g2c3563956f4_1_113"/>
          <p:cNvPicPr preferRelativeResize="0"/>
          <p:nvPr/>
        </p:nvPicPr>
        <p:blipFill>
          <a:blip r:embed="rId3">
            <a:alphaModFix/>
          </a:blip>
          <a:stretch>
            <a:fillRect/>
          </a:stretch>
        </p:blipFill>
        <p:spPr>
          <a:xfrm>
            <a:off x="8905900" y="712575"/>
            <a:ext cx="1293400" cy="1293400"/>
          </a:xfrm>
          <a:prstGeom prst="rect">
            <a:avLst/>
          </a:prstGeom>
          <a:noFill/>
          <a:ln>
            <a:noFill/>
          </a:ln>
        </p:spPr>
      </p:pic>
      <p:pic>
        <p:nvPicPr>
          <p:cNvPr id="301" name="Google Shape;301;g2c3563956f4_1_113"/>
          <p:cNvPicPr preferRelativeResize="0"/>
          <p:nvPr/>
        </p:nvPicPr>
        <p:blipFill>
          <a:blip r:embed="rId4">
            <a:alphaModFix/>
          </a:blip>
          <a:stretch>
            <a:fillRect/>
          </a:stretch>
        </p:blipFill>
        <p:spPr>
          <a:xfrm>
            <a:off x="8404575" y="3520900"/>
            <a:ext cx="2296050" cy="1136550"/>
          </a:xfrm>
          <a:prstGeom prst="rect">
            <a:avLst/>
          </a:prstGeom>
          <a:noFill/>
          <a:ln>
            <a:noFill/>
          </a:ln>
        </p:spPr>
      </p:pic>
      <p:pic>
        <p:nvPicPr>
          <p:cNvPr id="302" name="Google Shape;302;g2c3563956f4_1_113"/>
          <p:cNvPicPr preferRelativeResize="0"/>
          <p:nvPr/>
        </p:nvPicPr>
        <p:blipFill>
          <a:blip r:embed="rId5">
            <a:alphaModFix/>
          </a:blip>
          <a:stretch>
            <a:fillRect/>
          </a:stretch>
        </p:blipFill>
        <p:spPr>
          <a:xfrm>
            <a:off x="8879175" y="4766775"/>
            <a:ext cx="1346850" cy="1346850"/>
          </a:xfrm>
          <a:prstGeom prst="rect">
            <a:avLst/>
          </a:prstGeom>
          <a:noFill/>
          <a:ln>
            <a:noFill/>
          </a:ln>
        </p:spPr>
      </p:pic>
      <p:pic>
        <p:nvPicPr>
          <p:cNvPr id="303" name="Google Shape;303;g2c3563956f4_1_113"/>
          <p:cNvPicPr preferRelativeResize="0"/>
          <p:nvPr/>
        </p:nvPicPr>
        <p:blipFill rotWithShape="1">
          <a:blip r:embed="rId6">
            <a:alphaModFix/>
          </a:blip>
          <a:srcRect b="0" l="0" r="0" t="0"/>
          <a:stretch/>
        </p:blipFill>
        <p:spPr>
          <a:xfrm>
            <a:off x="8510817" y="2137938"/>
            <a:ext cx="2189819" cy="12509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7" name="Shape 307"/>
        <p:cNvGrpSpPr/>
        <p:nvPr/>
      </p:nvGrpSpPr>
      <p:grpSpPr>
        <a:xfrm>
          <a:off x="0" y="0"/>
          <a:ext cx="0" cy="0"/>
          <a:chOff x="0" y="0"/>
          <a:chExt cx="0" cy="0"/>
        </a:xfrm>
      </p:grpSpPr>
      <p:sp>
        <p:nvSpPr>
          <p:cNvPr id="308" name="Google Shape;308;g2c3563956f4_1_5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g2c3563956f4_1_54"/>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g2c3563956f4_1_54"/>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g2c3563956f4_1_54"/>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g2c3563956f4_1_54"/>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g2c3563956f4_1_54"/>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g2c3563956f4_1_54"/>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5" name="Google Shape;315;g2c3563956f4_1_54"/>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AGA</a:t>
            </a:r>
            <a:endParaRPr/>
          </a:p>
        </p:txBody>
      </p:sp>
      <p:sp>
        <p:nvSpPr>
          <p:cNvPr id="316" name="Google Shape;316;g2c3563956f4_1_54"/>
          <p:cNvSpPr txBox="1"/>
          <p:nvPr>
            <p:ph idx="1" type="body"/>
          </p:nvPr>
        </p:nvSpPr>
        <p:spPr>
          <a:xfrm>
            <a:off x="4591875" y="884577"/>
            <a:ext cx="7133400" cy="383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b="1" lang="fr-CA" sz="2400"/>
              <a:t>Le 16 novembre 2024</a:t>
            </a:r>
            <a:endParaRPr b="1" sz="2000">
              <a:latin typeface="Calibri"/>
              <a:ea typeface="Calibri"/>
              <a:cs typeface="Calibri"/>
              <a:sym typeface="Calibri"/>
            </a:endParaRPr>
          </a:p>
          <a:p>
            <a:pPr indent="0" lvl="0" marL="0" rtl="0" algn="l">
              <a:lnSpc>
                <a:spcPct val="90000"/>
              </a:lnSpc>
              <a:spcBef>
                <a:spcPts val="1500"/>
              </a:spcBef>
              <a:spcAft>
                <a:spcPts val="0"/>
              </a:spcAft>
              <a:buNone/>
            </a:pPr>
            <a:r>
              <a:t/>
            </a:r>
            <a:endParaRPr sz="1800">
              <a:solidFill>
                <a:srgbClr val="000000"/>
              </a:solidFill>
            </a:endParaRPr>
          </a:p>
          <a:p>
            <a:pPr indent="-237172" lvl="0" marL="228600" rtl="0" algn="l">
              <a:lnSpc>
                <a:spcPct val="90000"/>
              </a:lnSpc>
              <a:spcBef>
                <a:spcPts val="1500"/>
              </a:spcBef>
              <a:spcAft>
                <a:spcPts val="0"/>
              </a:spcAft>
              <a:buClr>
                <a:srgbClr val="000000"/>
              </a:buClr>
              <a:buSzPts val="1800"/>
              <a:buChar char="•"/>
            </a:pPr>
            <a:r>
              <a:rPr lang="fr-CA" sz="1800">
                <a:solidFill>
                  <a:srgbClr val="000000"/>
                </a:solidFill>
              </a:rPr>
              <a:t>Endroit : Joli Site</a:t>
            </a:r>
            <a:endParaRPr sz="1800">
              <a:solidFill>
                <a:srgbClr val="000000"/>
              </a:solidFill>
            </a:endParaRPr>
          </a:p>
          <a:p>
            <a:pPr indent="-237172" lvl="0" marL="228600" rtl="0" algn="l">
              <a:lnSpc>
                <a:spcPct val="90000"/>
              </a:lnSpc>
              <a:spcBef>
                <a:spcPts val="1500"/>
              </a:spcBef>
              <a:spcAft>
                <a:spcPts val="0"/>
              </a:spcAft>
              <a:buClr>
                <a:srgbClr val="000000"/>
              </a:buClr>
              <a:buSzPts val="1800"/>
              <a:buChar char="•"/>
            </a:pPr>
            <a:r>
              <a:rPr lang="fr-CA" sz="1800">
                <a:solidFill>
                  <a:srgbClr val="000000"/>
                </a:solidFill>
              </a:rPr>
              <a:t>Soirée : Avec Gilbert Lauzon chansonnier</a:t>
            </a:r>
            <a:br>
              <a:rPr lang="fr-CA" sz="1800">
                <a:solidFill>
                  <a:srgbClr val="000000"/>
                </a:solidFill>
              </a:rPr>
            </a:br>
            <a:r>
              <a:rPr lang="fr-CA" sz="1800">
                <a:solidFill>
                  <a:srgbClr val="000000"/>
                </a:solidFill>
              </a:rPr>
              <a:t>Des Deux </a:t>
            </a:r>
            <a:r>
              <a:rPr lang="fr-CA" sz="1800">
                <a:solidFill>
                  <a:srgbClr val="000000"/>
                </a:solidFill>
              </a:rPr>
              <a:t>Pierrots</a:t>
            </a:r>
            <a:endParaRPr sz="1800">
              <a:solidFill>
                <a:srgbClr val="000000"/>
              </a:solidFill>
            </a:endParaRPr>
          </a:p>
          <a:p>
            <a:pPr indent="-237172" lvl="0" marL="228600" rtl="0" algn="l">
              <a:lnSpc>
                <a:spcPct val="90000"/>
              </a:lnSpc>
              <a:spcBef>
                <a:spcPts val="1500"/>
              </a:spcBef>
              <a:spcAft>
                <a:spcPts val="0"/>
              </a:spcAft>
              <a:buClr>
                <a:srgbClr val="000000"/>
              </a:buClr>
              <a:buSzPts val="1800"/>
              <a:buChar char="•"/>
            </a:pPr>
            <a:r>
              <a:rPr lang="fr-CA" sz="1800">
                <a:solidFill>
                  <a:srgbClr val="000000"/>
                </a:solidFill>
              </a:rPr>
              <a:t>Heure : en pm avec souper-dansant</a:t>
            </a:r>
            <a:endParaRPr sz="1800">
              <a:solidFill>
                <a:srgbClr val="000000"/>
              </a:solidFill>
            </a:endParaRPr>
          </a:p>
          <a:p>
            <a:pPr indent="-237172" lvl="0" marL="228600" rtl="0" algn="l">
              <a:lnSpc>
                <a:spcPct val="90000"/>
              </a:lnSpc>
              <a:spcBef>
                <a:spcPts val="1500"/>
              </a:spcBef>
              <a:spcAft>
                <a:spcPts val="0"/>
              </a:spcAft>
              <a:buClr>
                <a:srgbClr val="000000"/>
              </a:buClr>
              <a:buSzPts val="1800"/>
              <a:buFont typeface="Arial"/>
              <a:buChar char="•"/>
            </a:pPr>
            <a:r>
              <a:rPr lang="fr-CA" sz="1800">
                <a:solidFill>
                  <a:srgbClr val="000000"/>
                </a:solidFill>
              </a:rPr>
              <a:t>Pensez à faire du covoiturage</a:t>
            </a:r>
            <a:endParaRPr sz="1800">
              <a:solidFill>
                <a:srgbClr val="000000"/>
              </a:solidFill>
            </a:endParaRPr>
          </a:p>
          <a:p>
            <a:pPr indent="-237172" lvl="0" marL="228600" rtl="0" algn="l">
              <a:lnSpc>
                <a:spcPct val="90000"/>
              </a:lnSpc>
              <a:spcBef>
                <a:spcPts val="1500"/>
              </a:spcBef>
              <a:spcAft>
                <a:spcPts val="0"/>
              </a:spcAft>
              <a:buClr>
                <a:srgbClr val="000000"/>
              </a:buClr>
              <a:buSzPts val="1800"/>
              <a:buChar char="•"/>
            </a:pPr>
            <a:r>
              <a:rPr lang="fr-CA" sz="1800">
                <a:solidFill>
                  <a:srgbClr val="000000"/>
                </a:solidFill>
              </a:rPr>
              <a:t>Lorsque l'événement sera publié sur Facebook, il faut vous inscrire ‘’participe’’</a:t>
            </a:r>
            <a:endParaRPr sz="2000"/>
          </a:p>
        </p:txBody>
      </p:sp>
      <p:pic>
        <p:nvPicPr>
          <p:cNvPr id="317" name="Google Shape;317;g2c3563956f4_1_54"/>
          <p:cNvPicPr preferRelativeResize="0"/>
          <p:nvPr/>
        </p:nvPicPr>
        <p:blipFill rotWithShape="1">
          <a:blip r:embed="rId3">
            <a:alphaModFix/>
          </a:blip>
          <a:srcRect b="0" l="0" r="0" t="0"/>
          <a:stretch/>
        </p:blipFill>
        <p:spPr>
          <a:xfrm>
            <a:off x="9087730" y="1083036"/>
            <a:ext cx="2637554" cy="2395235"/>
          </a:xfrm>
          <a:prstGeom prst="rect">
            <a:avLst/>
          </a:prstGeom>
          <a:noFill/>
          <a:ln>
            <a:noFill/>
          </a:ln>
        </p:spPr>
      </p:pic>
      <p:pic>
        <p:nvPicPr>
          <p:cNvPr id="318" name="Google Shape;318;g2c3563956f4_1_54"/>
          <p:cNvPicPr preferRelativeResize="0"/>
          <p:nvPr/>
        </p:nvPicPr>
        <p:blipFill>
          <a:blip r:embed="rId4">
            <a:alphaModFix/>
          </a:blip>
          <a:stretch>
            <a:fillRect/>
          </a:stretch>
        </p:blipFill>
        <p:spPr>
          <a:xfrm>
            <a:off x="9082525" y="4595913"/>
            <a:ext cx="2647950" cy="1724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2" name="Shape 322"/>
        <p:cNvGrpSpPr/>
        <p:nvPr/>
      </p:nvGrpSpPr>
      <p:grpSpPr>
        <a:xfrm>
          <a:off x="0" y="0"/>
          <a:ext cx="0" cy="0"/>
          <a:chOff x="0" y="0"/>
          <a:chExt cx="0" cy="0"/>
        </a:xfrm>
      </p:grpSpPr>
      <p:sp>
        <p:nvSpPr>
          <p:cNvPr id="323" name="Google Shape;323;p12"/>
          <p:cNvSpPr txBox="1"/>
          <p:nvPr>
            <p:ph idx="1" type="body"/>
          </p:nvPr>
        </p:nvSpPr>
        <p:spPr>
          <a:xfrm>
            <a:off x="4223982" y="3752850"/>
            <a:ext cx="7485413" cy="24526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t/>
            </a:r>
            <a:endParaRPr b="1" i="0" sz="1800" u="none" strike="noStrike">
              <a:latin typeface="Calibri"/>
              <a:ea typeface="Calibri"/>
              <a:cs typeface="Calibri"/>
              <a:sym typeface="Calibri"/>
            </a:endParaRPr>
          </a:p>
          <a:p>
            <a:pPr indent="-114300" lvl="0" marL="228600" rtl="0" algn="l">
              <a:lnSpc>
                <a:spcPct val="90000"/>
              </a:lnSpc>
              <a:spcBef>
                <a:spcPts val="1500"/>
              </a:spcBef>
              <a:spcAft>
                <a:spcPts val="0"/>
              </a:spcAft>
              <a:buClr>
                <a:schemeClr val="dk1"/>
              </a:buClr>
              <a:buSzPts val="1800"/>
              <a:buFont typeface="Arial"/>
              <a:buNone/>
            </a:pPr>
            <a:r>
              <a:t/>
            </a:r>
            <a:endParaRPr b="0" i="0" sz="1800" u="none" strike="noStrike">
              <a:latin typeface="Arial"/>
              <a:ea typeface="Arial"/>
              <a:cs typeface="Arial"/>
              <a:sym typeface="Arial"/>
            </a:endParaRPr>
          </a:p>
          <a:p>
            <a:pPr indent="0" lvl="0" marL="0" rtl="0" algn="l">
              <a:lnSpc>
                <a:spcPct val="90000"/>
              </a:lnSpc>
              <a:spcBef>
                <a:spcPts val="1000"/>
              </a:spcBef>
              <a:spcAft>
                <a:spcPts val="0"/>
              </a:spcAft>
              <a:buClr>
                <a:schemeClr val="dk1"/>
              </a:buClr>
              <a:buSzPts val="1800"/>
              <a:buNone/>
            </a:pPr>
            <a:r>
              <a:t/>
            </a:r>
            <a:endParaRPr sz="1800"/>
          </a:p>
        </p:txBody>
      </p:sp>
      <p:sp>
        <p:nvSpPr>
          <p:cNvPr id="324" name="Google Shape;324;p12"/>
          <p:cNvSpPr txBox="1"/>
          <p:nvPr/>
        </p:nvSpPr>
        <p:spPr>
          <a:xfrm>
            <a:off x="4492625" y="4383246"/>
            <a:ext cx="6197600"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CA" sz="4000" u="none" strike="noStrike">
                <a:solidFill>
                  <a:schemeClr val="dk1"/>
                </a:solidFill>
                <a:latin typeface="Calibri"/>
                <a:ea typeface="Calibri"/>
                <a:cs typeface="Calibri"/>
                <a:sym typeface="Calibri"/>
              </a:rPr>
              <a:t>15</a:t>
            </a:r>
            <a:r>
              <a:rPr b="0" i="0" lang="fr-CA" sz="4000" u="none" strike="noStrike">
                <a:solidFill>
                  <a:srgbClr val="FFFFFF"/>
                </a:solidFill>
                <a:latin typeface="Calibri"/>
                <a:ea typeface="Calibri"/>
                <a:cs typeface="Calibri"/>
                <a:sym typeface="Calibri"/>
              </a:rPr>
              <a:t> </a:t>
            </a:r>
            <a:r>
              <a:rPr b="0" i="0" lang="fr-CA" sz="4000" u="none" strike="noStrike">
                <a:solidFill>
                  <a:schemeClr val="dk1"/>
                </a:solidFill>
                <a:latin typeface="Calibri"/>
                <a:ea typeface="Calibri"/>
                <a:cs typeface="Calibri"/>
                <a:sym typeface="Calibri"/>
              </a:rPr>
              <a:t>mai 2024, 18h</a:t>
            </a:r>
            <a:endParaRPr b="0" sz="4000">
              <a:solidFill>
                <a:schemeClr val="dk1"/>
              </a:solidFill>
              <a:latin typeface="Calibri"/>
              <a:ea typeface="Calibri"/>
              <a:cs typeface="Calibri"/>
              <a:sym typeface="Calibri"/>
            </a:endParaRPr>
          </a:p>
          <a:p>
            <a:pPr indent="0" lvl="0" marL="0" marR="0" rtl="0" algn="l">
              <a:spcBef>
                <a:spcPts val="0"/>
              </a:spcBef>
              <a:spcAft>
                <a:spcPts val="0"/>
              </a:spcAft>
              <a:buNone/>
            </a:pPr>
            <a:r>
              <a:rPr b="0" i="0" lang="fr-CA" sz="4000" u="none" strike="noStrike">
                <a:solidFill>
                  <a:schemeClr val="dk1"/>
                </a:solidFill>
                <a:latin typeface="Calibri"/>
                <a:ea typeface="Calibri"/>
                <a:cs typeface="Calibri"/>
                <a:sym typeface="Calibri"/>
              </a:rPr>
              <a:t>Parc Casimir-Dessaules</a:t>
            </a:r>
            <a:endParaRPr b="0" sz="4000">
              <a:solidFill>
                <a:schemeClr val="dk1"/>
              </a:solidFill>
              <a:latin typeface="Calibri"/>
              <a:ea typeface="Calibri"/>
              <a:cs typeface="Calibri"/>
              <a:sym typeface="Calibri"/>
            </a:endParaRPr>
          </a:p>
          <a:p>
            <a:pPr indent="0" lvl="0" marL="0" marR="0" rtl="0" algn="l">
              <a:spcBef>
                <a:spcPts val="0"/>
              </a:spcBef>
              <a:spcAft>
                <a:spcPts val="0"/>
              </a:spcAft>
              <a:buNone/>
            </a:pPr>
            <a:r>
              <a:rPr b="0" i="0" lang="fr-CA" sz="4000" u="none" strike="noStrike">
                <a:solidFill>
                  <a:schemeClr val="dk1"/>
                </a:solidFill>
                <a:latin typeface="Calibri"/>
                <a:ea typeface="Calibri"/>
                <a:cs typeface="Calibri"/>
                <a:sym typeface="Calibri"/>
              </a:rPr>
              <a:t>Trajet de 18,4 km</a:t>
            </a:r>
            <a:endParaRPr b="0" sz="4000">
              <a:solidFill>
                <a:schemeClr val="dk1"/>
              </a:solidFill>
              <a:latin typeface="Calibri"/>
              <a:ea typeface="Calibri"/>
              <a:cs typeface="Calibri"/>
              <a:sym typeface="Calibri"/>
            </a:endParaRPr>
          </a:p>
          <a:p>
            <a:pPr indent="0" lvl="0" marL="0" marR="0" rtl="0" algn="l">
              <a:spcBef>
                <a:spcPts val="0"/>
              </a:spcBef>
              <a:spcAft>
                <a:spcPts val="0"/>
              </a:spcAft>
              <a:buNone/>
            </a:pPr>
            <a:br>
              <a:rPr lang="fr-CA"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descr="Une image contenant texte, Police, capture d’écran, Marque&#10;&#10;Description générée automatiquement" id="325" name="Google Shape;325;p12"/>
          <p:cNvPicPr preferRelativeResize="0"/>
          <p:nvPr/>
        </p:nvPicPr>
        <p:blipFill rotWithShape="1">
          <a:blip r:embed="rId3">
            <a:alphaModFix/>
          </a:blip>
          <a:srcRect b="0" l="0" r="0" t="0"/>
          <a:stretch/>
        </p:blipFill>
        <p:spPr>
          <a:xfrm>
            <a:off x="96482" y="101600"/>
            <a:ext cx="11831270" cy="2794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13"/>
          <p:cNvSpPr txBox="1"/>
          <p:nvPr>
            <p:ph type="title"/>
          </p:nvPr>
        </p:nvSpPr>
        <p:spPr>
          <a:xfrm>
            <a:off x="1136397" y="203819"/>
            <a:ext cx="5323715" cy="65050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r-CA" sz="4000"/>
              <a:t>Sorties Découverte</a:t>
            </a:r>
            <a:endParaRPr/>
          </a:p>
        </p:txBody>
      </p:sp>
      <p:sp>
        <p:nvSpPr>
          <p:cNvPr id="332" name="Google Shape;332;p13"/>
          <p:cNvSpPr txBox="1"/>
          <p:nvPr>
            <p:ph idx="1" type="body"/>
          </p:nvPr>
        </p:nvSpPr>
        <p:spPr>
          <a:xfrm>
            <a:off x="190500" y="733426"/>
            <a:ext cx="6861613" cy="6124561"/>
          </a:xfrm>
          <a:prstGeom prst="rect">
            <a:avLst/>
          </a:prstGeom>
          <a:noFill/>
          <a:ln>
            <a:noFill/>
          </a:ln>
        </p:spPr>
        <p:txBody>
          <a:bodyPr anchorCtr="0" anchor="t" bIns="45700" lIns="91425" spcFirstLastPara="1" rIns="91425" wrap="square" tIns="45700">
            <a:noAutofit/>
          </a:bodyPr>
          <a:lstStyle/>
          <a:p>
            <a:pPr indent="0" lvl="0" marL="0" rtl="0" algn="l">
              <a:lnSpc>
                <a:spcPct val="170000"/>
              </a:lnSpc>
              <a:spcBef>
                <a:spcPts val="0"/>
              </a:spcBef>
              <a:spcAft>
                <a:spcPts val="0"/>
              </a:spcAft>
              <a:buClr>
                <a:schemeClr val="dk1"/>
              </a:buClr>
              <a:buSzPts val="1800"/>
              <a:buNone/>
            </a:pPr>
            <a:r>
              <a:rPr b="1" i="0" lang="fr-CA" sz="1800" u="none" strike="noStrike"/>
              <a:t>Découverte dans la région de la Mauricie du 29 juin au 1</a:t>
            </a:r>
            <a:r>
              <a:rPr b="1" baseline="30000" i="0" lang="fr-CA" sz="1800" u="none" strike="noStrike"/>
              <a:t>er</a:t>
            </a:r>
            <a:r>
              <a:rPr b="1" i="0" lang="fr-CA" sz="1800" u="none" strike="noStrike"/>
              <a:t> juillet</a:t>
            </a:r>
            <a:endParaRPr/>
          </a:p>
          <a:p>
            <a:pPr indent="0" lvl="0" marL="0" rtl="0" algn="l">
              <a:lnSpc>
                <a:spcPct val="170000"/>
              </a:lnSpc>
              <a:spcBef>
                <a:spcPts val="1000"/>
              </a:spcBef>
              <a:spcAft>
                <a:spcPts val="0"/>
              </a:spcAft>
              <a:buClr>
                <a:schemeClr val="dk1"/>
              </a:buClr>
              <a:buSzPts val="1400"/>
              <a:buNone/>
            </a:pPr>
            <a:r>
              <a:rPr lang="fr-CA" sz="1400"/>
              <a:t>Cette année nous irons visiter la région de Trois-Rivières. </a:t>
            </a:r>
            <a:br>
              <a:rPr lang="fr-CA" sz="1400"/>
            </a:br>
            <a:r>
              <a:rPr lang="fr-CA" sz="1400"/>
              <a:t>L’hébergement se fera à l’hôtel Suites de Laviolette Ascend Hotel Collection. </a:t>
            </a:r>
            <a:endParaRPr/>
          </a:p>
          <a:p>
            <a:pPr indent="0" lvl="0" marL="0" rtl="0" algn="l">
              <a:lnSpc>
                <a:spcPct val="170000"/>
              </a:lnSpc>
              <a:spcBef>
                <a:spcPts val="1000"/>
              </a:spcBef>
              <a:spcAft>
                <a:spcPts val="0"/>
              </a:spcAft>
              <a:buClr>
                <a:schemeClr val="dk1"/>
              </a:buClr>
              <a:buSzPts val="1400"/>
              <a:buNone/>
            </a:pPr>
            <a:r>
              <a:rPr lang="fr-CA" sz="1400"/>
              <a:t>De beaux trajets vous permettront de découvrir les secteurs de Trois-Rivières, St-Élie-de-Caxton et le Parc de la Mauricie.</a:t>
            </a:r>
            <a:endParaRPr/>
          </a:p>
          <a:p>
            <a:pPr indent="-228600" lvl="0" marL="228600" rtl="0" algn="l">
              <a:lnSpc>
                <a:spcPct val="170000"/>
              </a:lnSpc>
              <a:spcBef>
                <a:spcPts val="1000"/>
              </a:spcBef>
              <a:spcAft>
                <a:spcPts val="0"/>
              </a:spcAft>
              <a:buClr>
                <a:schemeClr val="dk1"/>
              </a:buClr>
              <a:buSzPts val="1400"/>
              <a:buChar char="•"/>
            </a:pPr>
            <a:r>
              <a:rPr lang="fr-CA" sz="1400"/>
              <a:t>Un choix de 2 à 3 trajets par jour vous sera proposé.</a:t>
            </a:r>
            <a:endParaRPr/>
          </a:p>
          <a:p>
            <a:pPr indent="-228600" lvl="0" marL="228600" rtl="0" algn="l">
              <a:lnSpc>
                <a:spcPct val="170000"/>
              </a:lnSpc>
              <a:spcBef>
                <a:spcPts val="1000"/>
              </a:spcBef>
              <a:spcAft>
                <a:spcPts val="0"/>
              </a:spcAft>
              <a:buClr>
                <a:schemeClr val="dk1"/>
              </a:buClr>
              <a:buSzPts val="1400"/>
              <a:buChar char="•"/>
            </a:pPr>
            <a:r>
              <a:rPr lang="fr-CA" sz="1400"/>
              <a:t>Prix : 215$ / personne en occupation double, 357$ en occupation simple. </a:t>
            </a:r>
            <a:endParaRPr/>
          </a:p>
          <a:p>
            <a:pPr indent="-228600" lvl="0" marL="228600" rtl="0" algn="l">
              <a:lnSpc>
                <a:spcPct val="170000"/>
              </a:lnSpc>
              <a:spcBef>
                <a:spcPts val="1000"/>
              </a:spcBef>
              <a:spcAft>
                <a:spcPts val="0"/>
              </a:spcAft>
              <a:buClr>
                <a:schemeClr val="dk1"/>
              </a:buClr>
              <a:buSzPts val="1400"/>
              <a:buChar char="•"/>
            </a:pPr>
            <a:r>
              <a:rPr lang="fr-CA" sz="1400"/>
              <a:t>Les déjeuners du dimanche et du lundi sont inclus dans le prix. Les soupers du samedi et dimanche seront à vos frais. Nous avons réservé pour tous à la </a:t>
            </a:r>
            <a:r>
              <a:rPr lang="fr-CA" sz="1400"/>
              <a:t>Microbrasserie</a:t>
            </a:r>
            <a:r>
              <a:rPr lang="fr-CA" sz="1400"/>
              <a:t> Archibald pour le samedi soir et au restaurant le Four à Bois pour le dimanche. Les deux restaurants se situent à moins de 10 minutes en voiture de l’hôtel.</a:t>
            </a:r>
            <a:endParaRPr/>
          </a:p>
          <a:p>
            <a:pPr indent="0" lvl="0" marL="0" rtl="0" algn="l">
              <a:lnSpc>
                <a:spcPct val="170000"/>
              </a:lnSpc>
              <a:spcBef>
                <a:spcPts val="1000"/>
              </a:spcBef>
              <a:spcAft>
                <a:spcPts val="0"/>
              </a:spcAft>
              <a:buClr>
                <a:schemeClr val="dk1"/>
              </a:buClr>
              <a:buSzPts val="1400"/>
              <a:buNone/>
            </a:pPr>
            <a:r>
              <a:rPr b="1" lang="fr-CA" sz="1400"/>
              <a:t>Merci de confirmer votre présence avant le 1er avril 2024 !</a:t>
            </a:r>
            <a:endParaRPr/>
          </a:p>
          <a:p>
            <a:pPr indent="0" lvl="0" marL="0" rtl="0" algn="l">
              <a:lnSpc>
                <a:spcPct val="170000"/>
              </a:lnSpc>
              <a:spcBef>
                <a:spcPts val="1000"/>
              </a:spcBef>
              <a:spcAft>
                <a:spcPts val="0"/>
              </a:spcAft>
              <a:buClr>
                <a:schemeClr val="dk1"/>
              </a:buClr>
              <a:buSzPts val="1400"/>
              <a:buNone/>
            </a:pPr>
            <a:r>
              <a:rPr lang="fr-CA" sz="1400"/>
              <a:t>Pour informations supplémentaires : Manon Levasseur / France Rainville</a:t>
            </a:r>
            <a:endParaRPr/>
          </a:p>
        </p:txBody>
      </p:sp>
      <p:sp>
        <p:nvSpPr>
          <p:cNvPr id="333" name="Google Shape;333;p13"/>
          <p:cNvSpPr/>
          <p:nvPr/>
        </p:nvSpPr>
        <p:spPr>
          <a:xfrm flipH="1" rot="10800000">
            <a:off x="8123333" y="-5"/>
            <a:ext cx="409252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13"/>
          <p:cNvSpPr/>
          <p:nvPr/>
        </p:nvSpPr>
        <p:spPr>
          <a:xfrm flipH="1" rot="10800000">
            <a:off x="8123333" y="-2"/>
            <a:ext cx="4092521" cy="6400369"/>
          </a:xfrm>
          <a:prstGeom prst="rect">
            <a:avLst/>
          </a:prstGeom>
          <a:gradFill>
            <a:gsLst>
              <a:gs pos="0">
                <a:srgbClr val="1F3864">
                  <a:alpha val="0"/>
                </a:srgbClr>
              </a:gs>
              <a:gs pos="31000">
                <a:srgbClr val="1F3864">
                  <a:alpha val="0"/>
                </a:srgbClr>
              </a:gs>
              <a:gs pos="100000">
                <a:srgbClr val="1F3864">
                  <a:alpha val="25882"/>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13"/>
          <p:cNvSpPr/>
          <p:nvPr/>
        </p:nvSpPr>
        <p:spPr>
          <a:xfrm flipH="1" rot="10800000">
            <a:off x="8123333" y="-22"/>
            <a:ext cx="4068667" cy="6400389"/>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13"/>
          <p:cNvSpPr/>
          <p:nvPr/>
        </p:nvSpPr>
        <p:spPr>
          <a:xfrm flipH="1" rot="10800000">
            <a:off x="8123333" y="-10"/>
            <a:ext cx="3611467" cy="6857997"/>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Une image contenant plein air, eau, ciel, Pont à poutres&#10;&#10;Description générée automatiquement" id="337" name="Google Shape;337;p13"/>
          <p:cNvPicPr preferRelativeResize="0"/>
          <p:nvPr/>
        </p:nvPicPr>
        <p:blipFill rotWithShape="1">
          <a:blip r:embed="rId3">
            <a:alphaModFix/>
          </a:blip>
          <a:srcRect b="0" l="0" r="0" t="0"/>
          <a:stretch/>
        </p:blipFill>
        <p:spPr>
          <a:xfrm>
            <a:off x="7075967" y="1467726"/>
            <a:ext cx="4170530" cy="39544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 name="Google Shape;97;p2"/>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8" name="Google Shape;98;p2"/>
          <p:cNvSpPr/>
          <p:nvPr/>
        </p:nvSpPr>
        <p:spPr>
          <a:xfrm flipH="1" rot="10800000">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 name="Google Shape;99;p2"/>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 name="Google Shape;100;p2"/>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 name="Google Shape;101;p2"/>
          <p:cNvSpPr txBox="1"/>
          <p:nvPr>
            <p:ph type="title"/>
          </p:nvPr>
        </p:nvSpPr>
        <p:spPr>
          <a:xfrm>
            <a:off x="1371599" y="294538"/>
            <a:ext cx="9895951" cy="10336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lang="fr-CA" sz="4000">
                <a:solidFill>
                  <a:srgbClr val="FFFFFF"/>
                </a:solidFill>
              </a:rPr>
              <a:t>Ordre du jour</a:t>
            </a:r>
            <a:endParaRPr/>
          </a:p>
        </p:txBody>
      </p:sp>
      <p:sp>
        <p:nvSpPr>
          <p:cNvPr id="102" name="Google Shape;102;p2"/>
          <p:cNvSpPr txBox="1"/>
          <p:nvPr>
            <p:ph idx="1" type="body"/>
          </p:nvPr>
        </p:nvSpPr>
        <p:spPr>
          <a:xfrm>
            <a:off x="1485900" y="1704974"/>
            <a:ext cx="9420225" cy="5153025"/>
          </a:xfrm>
          <a:prstGeom prst="rect">
            <a:avLst/>
          </a:prstGeom>
          <a:noFill/>
          <a:ln>
            <a:noFill/>
          </a:ln>
        </p:spPr>
        <p:txBody>
          <a:bodyPr anchorCtr="0" anchor="ctr" bIns="45700" lIns="91425" spcFirstLastPara="1" rIns="91425" wrap="square" tIns="45700">
            <a:noAutofit/>
          </a:bodyPr>
          <a:lstStyle/>
          <a:p>
            <a:pPr indent="-114300" lvl="0" marL="22860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Mot de bienvenue et mission du </a:t>
            </a:r>
            <a:r>
              <a:rPr lang="fr-CA" sz="1800"/>
              <a:t>Vélo Club</a:t>
            </a:r>
            <a:r>
              <a:rPr lang="fr-CA" sz="1800"/>
              <a:t> de Saint-Hyacinthe</a:t>
            </a:r>
            <a:endParaRPr/>
          </a:p>
          <a:p>
            <a:pPr indent="-114300" lvl="0" marL="22860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Remerciements à nos commanditaires</a:t>
            </a:r>
            <a:endParaRPr/>
          </a:p>
          <a:p>
            <a:pPr indent="0" lvl="0" marL="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Règlements et types de vélo autorisés</a:t>
            </a:r>
            <a:endParaRPr/>
          </a:p>
          <a:p>
            <a:pPr indent="-114300" lvl="0" marL="22860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Formation des nouveaux membres</a:t>
            </a:r>
            <a:endParaRPr/>
          </a:p>
          <a:p>
            <a:pPr indent="-114300" lvl="0" marL="22860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Sorties du mercredi et du samedi – Tour du silence</a:t>
            </a:r>
            <a:endParaRPr/>
          </a:p>
          <a:p>
            <a:pPr indent="-114300" lvl="0" marL="22860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Sorties Découverte</a:t>
            </a:r>
            <a:endParaRPr/>
          </a:p>
          <a:p>
            <a:pPr indent="0" lvl="0" marL="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Loi sur les renseignements personnels (Loi 25)</a:t>
            </a:r>
            <a:endParaRPr/>
          </a:p>
          <a:p>
            <a:pPr indent="-114300" lvl="0" marL="22860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Inscription</a:t>
            </a:r>
            <a:endParaRPr/>
          </a:p>
          <a:p>
            <a:pPr indent="0" lvl="0" marL="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Page Facebook du club et celle des Ami.e.s du </a:t>
            </a:r>
            <a:r>
              <a:rPr lang="fr-CA" sz="1800"/>
              <a:t>Vélo Club</a:t>
            </a:r>
            <a:endParaRPr sz="1800"/>
          </a:p>
          <a:p>
            <a:pPr indent="-114300" lvl="0" marL="22860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0"/>
              </a:spcBef>
              <a:spcAft>
                <a:spcPts val="0"/>
              </a:spcAft>
              <a:buClr>
                <a:schemeClr val="dk1"/>
              </a:buClr>
              <a:buSzPts val="1800"/>
              <a:buChar char="•"/>
            </a:pPr>
            <a:r>
              <a:rPr lang="fr-CA" sz="1800"/>
              <a:t>Vêtements</a:t>
            </a:r>
            <a:endParaRPr/>
          </a:p>
          <a:p>
            <a:pPr indent="-114300" lvl="0" marL="228600" rtl="0" algn="l">
              <a:lnSpc>
                <a:spcPct val="90000"/>
              </a:lnSpc>
              <a:spcBef>
                <a:spcPts val="0"/>
              </a:spcBef>
              <a:spcAft>
                <a:spcPts val="0"/>
              </a:spcAft>
              <a:buClr>
                <a:schemeClr val="dk1"/>
              </a:buClr>
              <a:buSzPts val="1800"/>
              <a:buNone/>
            </a:pPr>
            <a:r>
              <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1" name="Shape 341"/>
        <p:cNvGrpSpPr/>
        <p:nvPr/>
      </p:nvGrpSpPr>
      <p:grpSpPr>
        <a:xfrm>
          <a:off x="0" y="0"/>
          <a:ext cx="0" cy="0"/>
          <a:chOff x="0" y="0"/>
          <a:chExt cx="0" cy="0"/>
        </a:xfrm>
      </p:grpSpPr>
      <p:sp>
        <p:nvSpPr>
          <p:cNvPr id="342" name="Google Shape;342;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14"/>
          <p:cNvSpPr txBox="1"/>
          <p:nvPr>
            <p:ph type="title"/>
          </p:nvPr>
        </p:nvSpPr>
        <p:spPr>
          <a:xfrm>
            <a:off x="1136397" y="502020"/>
            <a:ext cx="5323715" cy="737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fr-CA" sz="4000"/>
              <a:t>Sorties Découverte</a:t>
            </a:r>
            <a:endParaRPr/>
          </a:p>
        </p:txBody>
      </p:sp>
      <p:sp>
        <p:nvSpPr>
          <p:cNvPr id="344" name="Google Shape;344;p14"/>
          <p:cNvSpPr txBox="1"/>
          <p:nvPr>
            <p:ph idx="1" type="body"/>
          </p:nvPr>
        </p:nvSpPr>
        <p:spPr>
          <a:xfrm>
            <a:off x="1136397" y="1239520"/>
            <a:ext cx="5323715" cy="470145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b="1" i="0" lang="fr-CA" sz="1600" u="none" strike="noStrike"/>
              <a:t>Découverte dans la région de la Beauce du 31 août au 2 septembre</a:t>
            </a:r>
            <a:endParaRPr/>
          </a:p>
          <a:p>
            <a:pPr indent="0" lvl="0" marL="0" rtl="0" algn="l">
              <a:lnSpc>
                <a:spcPct val="90000"/>
              </a:lnSpc>
              <a:spcBef>
                <a:spcPts val="1000"/>
              </a:spcBef>
              <a:spcAft>
                <a:spcPts val="0"/>
              </a:spcAft>
              <a:buClr>
                <a:schemeClr val="dk1"/>
              </a:buClr>
              <a:buSzPts val="1600"/>
              <a:buNone/>
            </a:pPr>
            <a:r>
              <a:rPr lang="fr-CA" sz="1600"/>
              <a:t>Cette sortie est prévue lors du long week-end de la fête du Travail. </a:t>
            </a:r>
            <a:endParaRPr/>
          </a:p>
          <a:p>
            <a:pPr indent="0" lvl="0" marL="0" rtl="0" algn="l">
              <a:lnSpc>
                <a:spcPct val="90000"/>
              </a:lnSpc>
              <a:spcBef>
                <a:spcPts val="1000"/>
              </a:spcBef>
              <a:spcAft>
                <a:spcPts val="0"/>
              </a:spcAft>
              <a:buClr>
                <a:schemeClr val="dk1"/>
              </a:buClr>
              <a:buSzPts val="1600"/>
              <a:buNone/>
            </a:pPr>
            <a:r>
              <a:rPr lang="fr-CA" sz="1600"/>
              <a:t>De beaux trajets vous permettront de découvrir ce secteur! Soyez avisés que les dénivelés sont moyens à difficiles.</a:t>
            </a:r>
            <a:endParaRPr/>
          </a:p>
          <a:p>
            <a:pPr indent="-228600" lvl="0" marL="228600" rtl="0" algn="l">
              <a:lnSpc>
                <a:spcPct val="90000"/>
              </a:lnSpc>
              <a:spcBef>
                <a:spcPts val="1000"/>
              </a:spcBef>
              <a:spcAft>
                <a:spcPts val="0"/>
              </a:spcAft>
              <a:buClr>
                <a:schemeClr val="dk1"/>
              </a:buClr>
              <a:buSzPts val="1600"/>
              <a:buChar char="•"/>
            </a:pPr>
            <a:r>
              <a:rPr lang="fr-CA" sz="1600"/>
              <a:t>Un choix 3 trajets par jour vous sera proposé (entre 60 et 100 km et dénivelés respectables).</a:t>
            </a:r>
            <a:endParaRPr/>
          </a:p>
          <a:p>
            <a:pPr indent="-228600" lvl="0" marL="228600" rtl="0" algn="l">
              <a:lnSpc>
                <a:spcPct val="90000"/>
              </a:lnSpc>
              <a:spcBef>
                <a:spcPts val="1000"/>
              </a:spcBef>
              <a:spcAft>
                <a:spcPts val="0"/>
              </a:spcAft>
              <a:buClr>
                <a:schemeClr val="dk1"/>
              </a:buClr>
              <a:buSzPts val="1600"/>
              <a:buChar char="•"/>
            </a:pPr>
            <a:r>
              <a:rPr lang="fr-CA" sz="1600"/>
              <a:t>Prix : Environ 300$ / personne en occupation double</a:t>
            </a:r>
            <a:endParaRPr/>
          </a:p>
          <a:p>
            <a:pPr indent="-228600" lvl="0" marL="228600" rtl="0" algn="l">
              <a:lnSpc>
                <a:spcPct val="90000"/>
              </a:lnSpc>
              <a:spcBef>
                <a:spcPts val="1000"/>
              </a:spcBef>
              <a:spcAft>
                <a:spcPts val="0"/>
              </a:spcAft>
              <a:buClr>
                <a:schemeClr val="dk1"/>
              </a:buClr>
              <a:buSzPts val="1600"/>
              <a:buChar char="•"/>
            </a:pPr>
            <a:r>
              <a:rPr lang="fr-CA" sz="1600"/>
              <a:t>Hébergement et soupers gastronomiques aux restaurants locaux (plus de détails à venir)</a:t>
            </a:r>
            <a:endParaRPr/>
          </a:p>
          <a:p>
            <a:pPr indent="0" lvl="0" marL="0" rtl="0" algn="l">
              <a:lnSpc>
                <a:spcPct val="90000"/>
              </a:lnSpc>
              <a:spcBef>
                <a:spcPts val="1000"/>
              </a:spcBef>
              <a:spcAft>
                <a:spcPts val="0"/>
              </a:spcAft>
              <a:buClr>
                <a:schemeClr val="dk1"/>
              </a:buClr>
              <a:buSzPts val="1600"/>
              <a:buNone/>
            </a:pPr>
            <a:br>
              <a:rPr b="1" lang="fr-CA" sz="1600"/>
            </a:br>
            <a:r>
              <a:rPr b="1" lang="fr-CA" sz="1600"/>
              <a:t>Merci de confirmer votre présence avant le 14 juillet 2024 !</a:t>
            </a:r>
            <a:endParaRPr/>
          </a:p>
          <a:p>
            <a:pPr indent="0" lvl="0" marL="0" rtl="0" algn="l">
              <a:lnSpc>
                <a:spcPct val="90000"/>
              </a:lnSpc>
              <a:spcBef>
                <a:spcPts val="1000"/>
              </a:spcBef>
              <a:spcAft>
                <a:spcPts val="0"/>
              </a:spcAft>
              <a:buClr>
                <a:schemeClr val="dk1"/>
              </a:buClr>
              <a:buSzPts val="1600"/>
              <a:buNone/>
            </a:pPr>
            <a:r>
              <a:rPr lang="fr-CA" sz="1600"/>
              <a:t>Pour informations supplémentaires : Dominic Lavigne / Éric Benoît</a:t>
            </a:r>
            <a:endParaRPr/>
          </a:p>
        </p:txBody>
      </p:sp>
      <p:sp>
        <p:nvSpPr>
          <p:cNvPr id="345" name="Google Shape;345;p14"/>
          <p:cNvSpPr/>
          <p:nvPr/>
        </p:nvSpPr>
        <p:spPr>
          <a:xfrm flipH="1" rot="10800000">
            <a:off x="8123333" y="-5"/>
            <a:ext cx="409252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14"/>
          <p:cNvSpPr/>
          <p:nvPr/>
        </p:nvSpPr>
        <p:spPr>
          <a:xfrm flipH="1" rot="10800000">
            <a:off x="8123333" y="-2"/>
            <a:ext cx="4092521" cy="6400369"/>
          </a:xfrm>
          <a:prstGeom prst="rect">
            <a:avLst/>
          </a:prstGeom>
          <a:gradFill>
            <a:gsLst>
              <a:gs pos="0">
                <a:srgbClr val="1F3864">
                  <a:alpha val="0"/>
                </a:srgbClr>
              </a:gs>
              <a:gs pos="31000">
                <a:srgbClr val="1F3864">
                  <a:alpha val="0"/>
                </a:srgbClr>
              </a:gs>
              <a:gs pos="100000">
                <a:srgbClr val="1F3864">
                  <a:alpha val="25882"/>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7" name="Google Shape;347;p14"/>
          <p:cNvSpPr/>
          <p:nvPr/>
        </p:nvSpPr>
        <p:spPr>
          <a:xfrm flipH="1" rot="10800000">
            <a:off x="8123333" y="-22"/>
            <a:ext cx="4068667" cy="6400389"/>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8" name="Google Shape;348;p14"/>
          <p:cNvSpPr/>
          <p:nvPr/>
        </p:nvSpPr>
        <p:spPr>
          <a:xfrm flipH="1" rot="10800000">
            <a:off x="8123333" y="-10"/>
            <a:ext cx="3611467" cy="6857997"/>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9" name="Google Shape;349;p14"/>
          <p:cNvPicPr preferRelativeResize="0"/>
          <p:nvPr/>
        </p:nvPicPr>
        <p:blipFill rotWithShape="1">
          <a:blip r:embed="rId3">
            <a:alphaModFix/>
          </a:blip>
          <a:srcRect b="0" l="0" r="0" t="0"/>
          <a:stretch/>
        </p:blipFill>
        <p:spPr>
          <a:xfrm>
            <a:off x="7075967" y="1880997"/>
            <a:ext cx="4170530" cy="312789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sp>
        <p:nvSpPr>
          <p:cNvPr id="354" name="Google Shape;354;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5" name="Google Shape;355;p1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18"/>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18"/>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18"/>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18"/>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18"/>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18"/>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Vêtements</a:t>
            </a:r>
            <a:endParaRPr/>
          </a:p>
        </p:txBody>
      </p:sp>
      <p:sp>
        <p:nvSpPr>
          <p:cNvPr id="362" name="Google Shape;362;p18"/>
          <p:cNvSpPr txBox="1"/>
          <p:nvPr>
            <p:ph idx="1" type="body"/>
          </p:nvPr>
        </p:nvSpPr>
        <p:spPr>
          <a:xfrm>
            <a:off x="4692374" y="89453"/>
            <a:ext cx="1510908" cy="736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b="1" i="0" sz="2400" u="none" strike="noStrike">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t/>
            </a:r>
            <a:endParaRPr sz="2000"/>
          </a:p>
        </p:txBody>
      </p:sp>
      <p:pic>
        <p:nvPicPr>
          <p:cNvPr descr="Une image contenant habits, texte, manche, Maillot de sport&#10;&#10;Description générée automatiquement" id="363" name="Google Shape;363;p18"/>
          <p:cNvPicPr preferRelativeResize="0"/>
          <p:nvPr/>
        </p:nvPicPr>
        <p:blipFill rotWithShape="1">
          <a:blip r:embed="rId3">
            <a:alphaModFix/>
          </a:blip>
          <a:srcRect b="0" l="0" r="0" t="0"/>
          <a:stretch/>
        </p:blipFill>
        <p:spPr>
          <a:xfrm>
            <a:off x="4136450" y="3743522"/>
            <a:ext cx="3104321" cy="3104321"/>
          </a:xfrm>
          <a:prstGeom prst="rect">
            <a:avLst/>
          </a:prstGeom>
          <a:noFill/>
          <a:ln>
            <a:noFill/>
          </a:ln>
        </p:spPr>
      </p:pic>
      <p:pic>
        <p:nvPicPr>
          <p:cNvPr descr="Une image contenant habits, manche, Maillot de sport, haut&#10;&#10;Description générée automatiquement" id="364" name="Google Shape;364;p18"/>
          <p:cNvPicPr preferRelativeResize="0"/>
          <p:nvPr/>
        </p:nvPicPr>
        <p:blipFill rotWithShape="1">
          <a:blip r:embed="rId4">
            <a:alphaModFix/>
          </a:blip>
          <a:srcRect b="0" l="0" r="0" t="0"/>
          <a:stretch/>
        </p:blipFill>
        <p:spPr>
          <a:xfrm>
            <a:off x="4134922" y="866984"/>
            <a:ext cx="3107370" cy="3107370"/>
          </a:xfrm>
          <a:prstGeom prst="rect">
            <a:avLst/>
          </a:prstGeom>
          <a:noFill/>
          <a:ln>
            <a:noFill/>
          </a:ln>
        </p:spPr>
      </p:pic>
      <p:pic>
        <p:nvPicPr>
          <p:cNvPr descr="Une image contenant habits, Uniforme sportif, Maillot de sport, haut&#10;&#10;Description générée automatiquement" id="365" name="Google Shape;365;p18"/>
          <p:cNvPicPr preferRelativeResize="0"/>
          <p:nvPr/>
        </p:nvPicPr>
        <p:blipFill rotWithShape="1">
          <a:blip r:embed="rId5">
            <a:alphaModFix/>
          </a:blip>
          <a:srcRect b="0" l="0" r="0" t="0"/>
          <a:stretch/>
        </p:blipFill>
        <p:spPr>
          <a:xfrm>
            <a:off x="7242293" y="866972"/>
            <a:ext cx="3107370" cy="3107370"/>
          </a:xfrm>
          <a:prstGeom prst="rect">
            <a:avLst/>
          </a:prstGeom>
          <a:noFill/>
          <a:ln>
            <a:noFill/>
          </a:ln>
        </p:spPr>
      </p:pic>
      <p:sp>
        <p:nvSpPr>
          <p:cNvPr id="366" name="Google Shape;366;p18"/>
          <p:cNvSpPr txBox="1"/>
          <p:nvPr/>
        </p:nvSpPr>
        <p:spPr>
          <a:xfrm>
            <a:off x="8587408" y="6478530"/>
            <a:ext cx="15029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CA" sz="1800">
                <a:solidFill>
                  <a:schemeClr val="dk1"/>
                </a:solidFill>
                <a:latin typeface="Calibri"/>
                <a:ea typeface="Calibri"/>
                <a:cs typeface="Calibri"/>
                <a:sym typeface="Calibri"/>
              </a:rPr>
              <a:t>Mybioracer.ca</a:t>
            </a:r>
            <a:endParaRPr/>
          </a:p>
        </p:txBody>
      </p:sp>
      <p:sp>
        <p:nvSpPr>
          <p:cNvPr id="367" name="Google Shape;367;p18"/>
          <p:cNvSpPr txBox="1"/>
          <p:nvPr/>
        </p:nvSpPr>
        <p:spPr>
          <a:xfrm>
            <a:off x="6983725" y="4704988"/>
            <a:ext cx="5097300" cy="11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sz="1800">
                <a:solidFill>
                  <a:schemeClr val="dk1"/>
                </a:solidFill>
                <a:latin typeface="Calibri"/>
                <a:ea typeface="Calibri"/>
                <a:cs typeface="Calibri"/>
                <a:sym typeface="Calibri"/>
              </a:rPr>
              <a:t>Les cuissard pour femme sont en essayage jusqu’au 1er avril 2024 chez Vertige. La date limite pour faire votre commande et le 1er avril 2024.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1" name="Shape 371"/>
        <p:cNvGrpSpPr/>
        <p:nvPr/>
      </p:nvGrpSpPr>
      <p:grpSpPr>
        <a:xfrm>
          <a:off x="0" y="0"/>
          <a:ext cx="0" cy="0"/>
          <a:chOff x="0" y="0"/>
          <a:chExt cx="0" cy="0"/>
        </a:xfrm>
      </p:grpSpPr>
      <p:sp>
        <p:nvSpPr>
          <p:cNvPr id="372" name="Google Shape;372;g2c3563956f4_1_7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3" name="Google Shape;373;g2c3563956f4_1_70"/>
          <p:cNvSpPr/>
          <p:nvPr/>
        </p:nvSpPr>
        <p:spPr>
          <a:xfrm>
            <a:off x="1500" y="-1015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fr-CA" sz="1800">
                <a:solidFill>
                  <a:schemeClr val="lt1"/>
                </a:solidFill>
                <a:latin typeface="Calibri"/>
                <a:ea typeface="Calibri"/>
                <a:cs typeface="Calibri"/>
                <a:sym typeface="Calibri"/>
              </a:rPr>
              <a:t>Hh</a:t>
            </a:r>
            <a:endParaRPr sz="1800">
              <a:solidFill>
                <a:schemeClr val="lt1"/>
              </a:solidFill>
              <a:latin typeface="Calibri"/>
              <a:ea typeface="Calibri"/>
              <a:cs typeface="Calibri"/>
              <a:sym typeface="Calibri"/>
            </a:endParaRPr>
          </a:p>
        </p:txBody>
      </p:sp>
      <p:sp>
        <p:nvSpPr>
          <p:cNvPr id="374" name="Google Shape;374;g2c3563956f4_1_70"/>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g2c3563956f4_1_70"/>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g2c3563956f4_1_70"/>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g2c3563956f4_1_70"/>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g2c3563956f4_1_70"/>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9" name="Google Shape;379;g2c3563956f4_1_70"/>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Vêtements</a:t>
            </a:r>
            <a:endParaRPr/>
          </a:p>
        </p:txBody>
      </p:sp>
      <p:sp>
        <p:nvSpPr>
          <p:cNvPr id="380" name="Google Shape;380;g2c3563956f4_1_70"/>
          <p:cNvSpPr txBox="1"/>
          <p:nvPr>
            <p:ph idx="1" type="body"/>
          </p:nvPr>
        </p:nvSpPr>
        <p:spPr>
          <a:xfrm>
            <a:off x="4692374" y="89453"/>
            <a:ext cx="1510800" cy="735900"/>
          </a:xfrm>
          <a:prstGeom prst="rect">
            <a:avLst/>
          </a:prstGeom>
          <a:noFill/>
          <a:ln>
            <a:noFill/>
          </a:ln>
        </p:spPr>
        <p:txBody>
          <a:bodyPr anchorCtr="0" anchor="ctr"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400"/>
              <a:buNone/>
            </a:pPr>
            <a:r>
              <a:t/>
            </a:r>
            <a:endParaRPr b="1" i="0" sz="2400" u="none" strike="noStrike">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t/>
            </a:r>
            <a:endParaRPr sz="2000"/>
          </a:p>
        </p:txBody>
      </p:sp>
      <p:sp>
        <p:nvSpPr>
          <p:cNvPr id="381" name="Google Shape;381;g2c3563956f4_1_70"/>
          <p:cNvSpPr txBox="1"/>
          <p:nvPr/>
        </p:nvSpPr>
        <p:spPr>
          <a:xfrm>
            <a:off x="8587408" y="6478530"/>
            <a:ext cx="1503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fr-CA" sz="1800">
                <a:solidFill>
                  <a:schemeClr val="dk1"/>
                </a:solidFill>
                <a:latin typeface="Calibri"/>
                <a:ea typeface="Calibri"/>
                <a:cs typeface="Calibri"/>
                <a:sym typeface="Calibri"/>
              </a:rPr>
              <a:t>Mybioracer.ca</a:t>
            </a:r>
            <a:endParaRPr/>
          </a:p>
        </p:txBody>
      </p:sp>
      <p:sp>
        <p:nvSpPr>
          <p:cNvPr id="382" name="Google Shape;382;g2c3563956f4_1_70"/>
          <p:cNvSpPr txBox="1"/>
          <p:nvPr/>
        </p:nvSpPr>
        <p:spPr>
          <a:xfrm>
            <a:off x="4287917" y="4169728"/>
            <a:ext cx="6972900" cy="17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CA" sz="1800">
                <a:latin typeface="Calibri"/>
                <a:ea typeface="Calibri"/>
                <a:cs typeface="Calibri"/>
                <a:sym typeface="Calibri"/>
              </a:rPr>
              <a:t>Casquette du Vélo Club Saint-Hyacinthe </a:t>
            </a:r>
            <a:endParaRPr sz="1800">
              <a:latin typeface="Calibri"/>
              <a:ea typeface="Calibri"/>
              <a:cs typeface="Calibri"/>
              <a:sym typeface="Calibri"/>
            </a:endParaRPr>
          </a:p>
          <a:p>
            <a:pPr indent="0" lvl="0" marL="0" marR="0" rtl="0" algn="l">
              <a:spcBef>
                <a:spcPts val="0"/>
              </a:spcBef>
              <a:spcAft>
                <a:spcPts val="0"/>
              </a:spcAft>
              <a:buNone/>
            </a:pPr>
            <a:r>
              <a:t/>
            </a:r>
            <a:endParaRPr b="0" i="0" sz="1800" u="none" strike="noStrike">
              <a:solidFill>
                <a:srgbClr val="000000"/>
              </a:solidFill>
              <a:latin typeface="Calibri"/>
              <a:ea typeface="Calibri"/>
              <a:cs typeface="Calibri"/>
              <a:sym typeface="Calibri"/>
            </a:endParaRPr>
          </a:p>
          <a:p>
            <a:pPr indent="-285750" lvl="0" marL="285750" marR="0" rtl="0" algn="l">
              <a:spcBef>
                <a:spcPts val="0"/>
              </a:spcBef>
              <a:spcAft>
                <a:spcPts val="0"/>
              </a:spcAft>
              <a:buSzPts val="1800"/>
              <a:buFont typeface="Calibri"/>
              <a:buChar char="•"/>
            </a:pPr>
            <a:r>
              <a:rPr lang="fr-CA" sz="1800">
                <a:latin typeface="Calibri"/>
                <a:ea typeface="Calibri"/>
                <a:cs typeface="Calibri"/>
                <a:sym typeface="Calibri"/>
              </a:rPr>
              <a:t>2  modèles (avec filet et sport)</a:t>
            </a:r>
            <a:endParaRPr sz="1800">
              <a:latin typeface="Calibri"/>
              <a:ea typeface="Calibri"/>
              <a:cs typeface="Calibri"/>
              <a:sym typeface="Calibri"/>
            </a:endParaRPr>
          </a:p>
          <a:p>
            <a:pPr indent="-285750" lvl="0" marL="285750" marR="0" rtl="0" algn="l">
              <a:spcBef>
                <a:spcPts val="0"/>
              </a:spcBef>
              <a:spcAft>
                <a:spcPts val="0"/>
              </a:spcAft>
              <a:buSzPts val="1800"/>
              <a:buFont typeface="Calibri"/>
              <a:buChar char="•"/>
            </a:pPr>
            <a:r>
              <a:rPr lang="fr-CA" sz="1800">
                <a:latin typeface="Calibri"/>
                <a:ea typeface="Calibri"/>
                <a:cs typeface="Calibri"/>
                <a:sym typeface="Calibri"/>
              </a:rPr>
              <a:t>Coût : à venir</a:t>
            </a:r>
            <a:endParaRPr sz="1800">
              <a:latin typeface="Calibri"/>
              <a:ea typeface="Calibri"/>
              <a:cs typeface="Calibri"/>
              <a:sym typeface="Calibri"/>
            </a:endParaRPr>
          </a:p>
          <a:p>
            <a:pPr indent="0" lvl="0" marL="0" marR="0" rtl="0" algn="l">
              <a:spcBef>
                <a:spcPts val="0"/>
              </a:spcBef>
              <a:spcAft>
                <a:spcPts val="0"/>
              </a:spcAft>
              <a:buNone/>
            </a:pPr>
            <a:br>
              <a:rPr lang="fr-CA"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383" name="Google Shape;383;g2c3563956f4_1_70"/>
          <p:cNvPicPr preferRelativeResize="0"/>
          <p:nvPr/>
        </p:nvPicPr>
        <p:blipFill>
          <a:blip r:embed="rId3">
            <a:alphaModFix/>
          </a:blip>
          <a:stretch>
            <a:fillRect/>
          </a:stretch>
        </p:blipFill>
        <p:spPr>
          <a:xfrm>
            <a:off x="6688825" y="465400"/>
            <a:ext cx="3401575" cy="304967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g2c3563956f4_1_8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g2c3563956f4_1_86"/>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g2c3563956f4_1_86"/>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g2c3563956f4_1_86"/>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g2c3563956f4_1_86"/>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g2c3563956f4_1_86"/>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g2c3563956f4_1_86"/>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g2c3563956f4_1_86"/>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Vêtements</a:t>
            </a:r>
            <a:endParaRPr/>
          </a:p>
        </p:txBody>
      </p:sp>
      <p:sp>
        <p:nvSpPr>
          <p:cNvPr id="396" name="Google Shape;396;g2c3563956f4_1_86"/>
          <p:cNvSpPr txBox="1"/>
          <p:nvPr>
            <p:ph idx="1" type="body"/>
          </p:nvPr>
        </p:nvSpPr>
        <p:spPr>
          <a:xfrm>
            <a:off x="4692374" y="89453"/>
            <a:ext cx="1510800" cy="735900"/>
          </a:xfrm>
          <a:prstGeom prst="rect">
            <a:avLst/>
          </a:prstGeom>
          <a:noFill/>
          <a:ln>
            <a:noFill/>
          </a:ln>
        </p:spPr>
        <p:txBody>
          <a:bodyPr anchorCtr="0" anchor="ctr" bIns="45700" lIns="91425" spcFirstLastPara="1" rIns="91425" wrap="square" tIns="45700">
            <a:normAutofit lnSpcReduction="20000"/>
          </a:bodyPr>
          <a:lstStyle/>
          <a:p>
            <a:pPr indent="0" lvl="0" marL="0" rtl="0" algn="l">
              <a:lnSpc>
                <a:spcPct val="90000"/>
              </a:lnSpc>
              <a:spcBef>
                <a:spcPts val="0"/>
              </a:spcBef>
              <a:spcAft>
                <a:spcPts val="0"/>
              </a:spcAft>
              <a:buClr>
                <a:schemeClr val="dk1"/>
              </a:buClr>
              <a:buSzPts val="2400"/>
              <a:buNone/>
            </a:pPr>
            <a:r>
              <a:t/>
            </a:r>
            <a:endParaRPr b="1" i="0" sz="2400" u="none" strike="noStrike">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t/>
            </a:r>
            <a:endParaRPr sz="2000"/>
          </a:p>
        </p:txBody>
      </p:sp>
      <p:pic>
        <p:nvPicPr>
          <p:cNvPr id="397" name="Google Shape;397;g2c3563956f4_1_86"/>
          <p:cNvPicPr preferRelativeResize="0"/>
          <p:nvPr/>
        </p:nvPicPr>
        <p:blipFill rotWithShape="1">
          <a:blip r:embed="rId3">
            <a:alphaModFix/>
          </a:blip>
          <a:srcRect b="0" l="0" r="0" t="0"/>
          <a:stretch/>
        </p:blipFill>
        <p:spPr>
          <a:xfrm>
            <a:off x="8722801" y="586857"/>
            <a:ext cx="2823586" cy="2128331"/>
          </a:xfrm>
          <a:prstGeom prst="rect">
            <a:avLst/>
          </a:prstGeom>
          <a:noFill/>
          <a:ln>
            <a:noFill/>
          </a:ln>
        </p:spPr>
      </p:pic>
      <p:pic>
        <p:nvPicPr>
          <p:cNvPr id="398" name="Google Shape;398;g2c3563956f4_1_86"/>
          <p:cNvPicPr preferRelativeResize="0"/>
          <p:nvPr/>
        </p:nvPicPr>
        <p:blipFill>
          <a:blip r:embed="rId4">
            <a:alphaModFix/>
          </a:blip>
          <a:stretch>
            <a:fillRect/>
          </a:stretch>
        </p:blipFill>
        <p:spPr>
          <a:xfrm>
            <a:off x="4439845" y="586840"/>
            <a:ext cx="1654000" cy="1951720"/>
          </a:xfrm>
          <a:prstGeom prst="rect">
            <a:avLst/>
          </a:prstGeom>
          <a:noFill/>
          <a:ln>
            <a:noFill/>
          </a:ln>
        </p:spPr>
      </p:pic>
      <p:pic>
        <p:nvPicPr>
          <p:cNvPr id="399" name="Google Shape;399;g2c3563956f4_1_86"/>
          <p:cNvPicPr preferRelativeResize="0"/>
          <p:nvPr/>
        </p:nvPicPr>
        <p:blipFill>
          <a:blip r:embed="rId5">
            <a:alphaModFix/>
          </a:blip>
          <a:stretch>
            <a:fillRect/>
          </a:stretch>
        </p:blipFill>
        <p:spPr>
          <a:xfrm>
            <a:off x="6212175" y="4491400"/>
            <a:ext cx="1726950" cy="1876600"/>
          </a:xfrm>
          <a:prstGeom prst="rect">
            <a:avLst/>
          </a:prstGeom>
          <a:noFill/>
          <a:ln>
            <a:noFill/>
          </a:ln>
        </p:spPr>
      </p:pic>
      <p:pic>
        <p:nvPicPr>
          <p:cNvPr id="400" name="Google Shape;400;g2c3563956f4_1_86"/>
          <p:cNvPicPr preferRelativeResize="0"/>
          <p:nvPr/>
        </p:nvPicPr>
        <p:blipFill>
          <a:blip r:embed="rId6">
            <a:alphaModFix/>
          </a:blip>
          <a:stretch>
            <a:fillRect/>
          </a:stretch>
        </p:blipFill>
        <p:spPr>
          <a:xfrm>
            <a:off x="6783665" y="509125"/>
            <a:ext cx="1599771" cy="1951700"/>
          </a:xfrm>
          <a:prstGeom prst="rect">
            <a:avLst/>
          </a:prstGeom>
          <a:noFill/>
          <a:ln>
            <a:noFill/>
          </a:ln>
        </p:spPr>
      </p:pic>
      <p:pic>
        <p:nvPicPr>
          <p:cNvPr id="401" name="Google Shape;401;g2c3563956f4_1_86"/>
          <p:cNvPicPr preferRelativeResize="0"/>
          <p:nvPr/>
        </p:nvPicPr>
        <p:blipFill>
          <a:blip r:embed="rId7">
            <a:alphaModFix/>
          </a:blip>
          <a:stretch>
            <a:fillRect/>
          </a:stretch>
        </p:blipFill>
        <p:spPr>
          <a:xfrm>
            <a:off x="9383088" y="3060930"/>
            <a:ext cx="1503000" cy="3251490"/>
          </a:xfrm>
          <a:prstGeom prst="rect">
            <a:avLst/>
          </a:prstGeom>
          <a:noFill/>
          <a:ln>
            <a:noFill/>
          </a:ln>
        </p:spPr>
      </p:pic>
      <p:sp>
        <p:nvSpPr>
          <p:cNvPr id="402" name="Google Shape;402;g2c3563956f4_1_86"/>
          <p:cNvSpPr txBox="1"/>
          <p:nvPr/>
        </p:nvSpPr>
        <p:spPr>
          <a:xfrm>
            <a:off x="4439850" y="3060913"/>
            <a:ext cx="5271600" cy="1754700"/>
          </a:xfrm>
          <a:prstGeom prst="rect">
            <a:avLst/>
          </a:prstGeom>
          <a:noFill/>
          <a:ln>
            <a:noFill/>
          </a:ln>
        </p:spPr>
        <p:txBody>
          <a:bodyPr anchorCtr="0" anchor="t" bIns="45700" lIns="91425" spcFirstLastPara="1" rIns="91425" wrap="square" tIns="45700">
            <a:spAutoFit/>
          </a:bodyPr>
          <a:lstStyle/>
          <a:p>
            <a:pPr indent="-342900" lvl="0" marL="457200" marR="0" rtl="0" algn="l">
              <a:spcBef>
                <a:spcPts val="0"/>
              </a:spcBef>
              <a:spcAft>
                <a:spcPts val="0"/>
              </a:spcAft>
              <a:buSzPts val="1800"/>
              <a:buFont typeface="Calibri"/>
              <a:buChar char="●"/>
            </a:pPr>
            <a:r>
              <a:rPr lang="fr-CA" sz="1800">
                <a:latin typeface="Calibri"/>
                <a:ea typeface="Calibri"/>
                <a:cs typeface="Calibri"/>
                <a:sym typeface="Calibri"/>
              </a:rPr>
              <a:t>15% de rabais </a:t>
            </a:r>
            <a:endParaRPr sz="1800">
              <a:latin typeface="Calibri"/>
              <a:ea typeface="Calibri"/>
              <a:cs typeface="Calibri"/>
              <a:sym typeface="Calibri"/>
            </a:endParaRPr>
          </a:p>
          <a:p>
            <a:pPr indent="-342900" lvl="0" marL="457200" marR="0" rtl="0" algn="l">
              <a:spcBef>
                <a:spcPts val="0"/>
              </a:spcBef>
              <a:spcAft>
                <a:spcPts val="0"/>
              </a:spcAft>
              <a:buSzPts val="1800"/>
              <a:buFont typeface="Calibri"/>
              <a:buChar char="●"/>
            </a:pPr>
            <a:r>
              <a:rPr lang="fr-CA" sz="1800">
                <a:latin typeface="Calibri"/>
                <a:ea typeface="Calibri"/>
                <a:cs typeface="Calibri"/>
                <a:sym typeface="Calibri"/>
              </a:rPr>
              <a:t>Code promo : Veloclub24</a:t>
            </a:r>
            <a:endParaRPr sz="1800">
              <a:latin typeface="Calibri"/>
              <a:ea typeface="Calibri"/>
              <a:cs typeface="Calibri"/>
              <a:sym typeface="Calibri"/>
            </a:endParaRPr>
          </a:p>
          <a:p>
            <a:pPr indent="-342900" lvl="0" marL="457200" marR="0" rtl="0" algn="l">
              <a:spcBef>
                <a:spcPts val="0"/>
              </a:spcBef>
              <a:spcAft>
                <a:spcPts val="0"/>
              </a:spcAft>
              <a:buSzPts val="1800"/>
              <a:buFont typeface="Calibri"/>
              <a:buChar char="●"/>
            </a:pPr>
            <a:r>
              <a:rPr lang="fr-CA" sz="1800" u="sng">
                <a:solidFill>
                  <a:schemeClr val="hlink"/>
                </a:solidFill>
                <a:latin typeface="Calibri"/>
                <a:ea typeface="Calibri"/>
                <a:cs typeface="Calibri"/>
                <a:sym typeface="Calibri"/>
                <a:hlinkClick r:id="rId8"/>
              </a:rPr>
              <a:t>https://hypnoseclothing.com/</a:t>
            </a:r>
            <a:endParaRPr sz="1800">
              <a:latin typeface="Calibri"/>
              <a:ea typeface="Calibri"/>
              <a:cs typeface="Calibri"/>
              <a:sym typeface="Calibri"/>
            </a:endParaRPr>
          </a:p>
          <a:p>
            <a:pPr indent="-342900" lvl="0" marL="457200" marR="0" rtl="0" algn="l">
              <a:spcBef>
                <a:spcPts val="0"/>
              </a:spcBef>
              <a:spcAft>
                <a:spcPts val="0"/>
              </a:spcAft>
              <a:buSzPts val="1800"/>
              <a:buFont typeface="Calibri"/>
              <a:buChar char="●"/>
            </a:pPr>
            <a:r>
              <a:rPr lang="fr-CA" sz="1800">
                <a:latin typeface="Calibri"/>
                <a:ea typeface="Calibri"/>
                <a:cs typeface="Calibri"/>
                <a:sym typeface="Calibri"/>
              </a:rPr>
              <a:t>Collection HYPDRY pour cycliste</a:t>
            </a:r>
            <a:endParaRPr sz="1800">
              <a:latin typeface="Calibri"/>
              <a:ea typeface="Calibri"/>
              <a:cs typeface="Calibri"/>
              <a:sym typeface="Calibri"/>
            </a:endParaRPr>
          </a:p>
          <a:p>
            <a:pPr indent="-342900" lvl="0" marL="457200" marR="0" rtl="0" algn="l">
              <a:spcBef>
                <a:spcPts val="0"/>
              </a:spcBef>
              <a:spcAft>
                <a:spcPts val="0"/>
              </a:spcAft>
              <a:buSzPts val="1800"/>
              <a:buFont typeface="Calibri"/>
              <a:buChar char="●"/>
            </a:pPr>
            <a:r>
              <a:rPr lang="fr-CA" sz="1800">
                <a:latin typeface="Calibri"/>
                <a:ea typeface="Calibri"/>
                <a:cs typeface="Calibri"/>
                <a:sym typeface="Calibri"/>
              </a:rPr>
              <a:t>Une sortie à partir de ce commanditaire est prévue</a:t>
            </a:r>
            <a:endParaRPr sz="18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8" name="Google Shape;408;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15"/>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15"/>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15"/>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15"/>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3" name="Google Shape;413;p15"/>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4" name="Google Shape;414;p15"/>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Loi 25</a:t>
            </a:r>
            <a:endParaRPr/>
          </a:p>
        </p:txBody>
      </p:sp>
      <p:sp>
        <p:nvSpPr>
          <p:cNvPr id="415" name="Google Shape;415;p15"/>
          <p:cNvSpPr txBox="1"/>
          <p:nvPr>
            <p:ph idx="1" type="body"/>
          </p:nvPr>
        </p:nvSpPr>
        <p:spPr>
          <a:xfrm>
            <a:off x="4591878" y="884583"/>
            <a:ext cx="7133401" cy="53109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b="1" i="0" sz="2400" u="none" strike="noStrike">
              <a:latin typeface="Calibri"/>
              <a:ea typeface="Calibri"/>
              <a:cs typeface="Calibri"/>
              <a:sym typeface="Calibri"/>
            </a:endParaRPr>
          </a:p>
          <a:p>
            <a:pPr indent="-254000" lvl="0" marL="228600" rtl="0" algn="l">
              <a:lnSpc>
                <a:spcPct val="90000"/>
              </a:lnSpc>
              <a:spcBef>
                <a:spcPts val="1000"/>
              </a:spcBef>
              <a:spcAft>
                <a:spcPts val="0"/>
              </a:spcAft>
              <a:buClr>
                <a:schemeClr val="dk1"/>
              </a:buClr>
              <a:buSzPts val="1800"/>
              <a:buChar char="•"/>
            </a:pPr>
            <a:r>
              <a:rPr i="0" lang="fr-CA" sz="1800"/>
              <a:t>La Loi 25 est une loi québécoise qui a pour </a:t>
            </a:r>
            <a:r>
              <a:rPr b="1" i="0" lang="fr-CA" sz="1800"/>
              <a:t>but de protéger nos données personnelles</a:t>
            </a:r>
            <a:r>
              <a:rPr i="0" lang="fr-CA" sz="1800"/>
              <a:t>. Elle a été mise en place en septembre 2022 et concerne toutes :</a:t>
            </a:r>
            <a:endParaRPr sz="1800"/>
          </a:p>
          <a:p>
            <a:pPr indent="-254000" lvl="0" marL="228600" rtl="0" algn="l">
              <a:lnSpc>
                <a:spcPct val="90000"/>
              </a:lnSpc>
              <a:spcBef>
                <a:spcPts val="1000"/>
              </a:spcBef>
              <a:spcAft>
                <a:spcPts val="0"/>
              </a:spcAft>
              <a:buClr>
                <a:schemeClr val="dk1"/>
              </a:buClr>
              <a:buSzPts val="1800"/>
              <a:buFont typeface="Calibri"/>
              <a:buChar char="•"/>
            </a:pPr>
            <a:r>
              <a:rPr i="0" lang="fr-CA" sz="1800"/>
              <a:t>  entreprises</a:t>
            </a:r>
            <a:endParaRPr sz="1800"/>
          </a:p>
          <a:p>
            <a:pPr indent="-254000" lvl="0" marL="228600" rtl="0" algn="l">
              <a:lnSpc>
                <a:spcPct val="90000"/>
              </a:lnSpc>
              <a:spcBef>
                <a:spcPts val="1000"/>
              </a:spcBef>
              <a:spcAft>
                <a:spcPts val="0"/>
              </a:spcAft>
              <a:buClr>
                <a:schemeClr val="dk1"/>
              </a:buClr>
              <a:buSzPts val="1800"/>
              <a:buFont typeface="Calibri"/>
              <a:buChar char="•"/>
            </a:pPr>
            <a:r>
              <a:rPr i="0" lang="fr-CA" sz="1800"/>
              <a:t>  villes</a:t>
            </a:r>
            <a:endParaRPr sz="1800"/>
          </a:p>
          <a:p>
            <a:pPr indent="-254000" lvl="0" marL="228600" rtl="0" algn="l">
              <a:lnSpc>
                <a:spcPct val="90000"/>
              </a:lnSpc>
              <a:spcBef>
                <a:spcPts val="1000"/>
              </a:spcBef>
              <a:spcAft>
                <a:spcPts val="0"/>
              </a:spcAft>
              <a:buClr>
                <a:schemeClr val="dk1"/>
              </a:buClr>
              <a:buSzPts val="1800"/>
              <a:buFont typeface="Calibri"/>
              <a:buChar char="•"/>
            </a:pPr>
            <a:r>
              <a:rPr i="0" lang="fr-CA" sz="1800"/>
              <a:t>  municipalités</a:t>
            </a:r>
            <a:endParaRPr sz="1800"/>
          </a:p>
          <a:p>
            <a:pPr indent="-254000" lvl="0" marL="228600" rtl="0" algn="l">
              <a:lnSpc>
                <a:spcPct val="90000"/>
              </a:lnSpc>
              <a:spcBef>
                <a:spcPts val="1000"/>
              </a:spcBef>
              <a:spcAft>
                <a:spcPts val="0"/>
              </a:spcAft>
              <a:buClr>
                <a:schemeClr val="dk1"/>
              </a:buClr>
              <a:buSzPts val="1800"/>
              <a:buFont typeface="Calibri"/>
              <a:buChar char="•"/>
            </a:pPr>
            <a:r>
              <a:rPr i="0" lang="fr-CA" sz="1800"/>
              <a:t>  organismes</a:t>
            </a:r>
            <a:endParaRPr sz="1800"/>
          </a:p>
          <a:p>
            <a:pPr indent="0" lvl="0" marL="0" rtl="0" algn="l">
              <a:lnSpc>
                <a:spcPct val="90000"/>
              </a:lnSpc>
              <a:spcBef>
                <a:spcPts val="1000"/>
              </a:spcBef>
              <a:spcAft>
                <a:spcPts val="0"/>
              </a:spcAft>
              <a:buClr>
                <a:schemeClr val="dk1"/>
              </a:buClr>
              <a:buSzPts val="1400"/>
              <a:buNone/>
            </a:pPr>
            <a:r>
              <a:rPr i="0" lang="fr-CA" sz="1800"/>
              <a:t>qui collectent, utilisent ou divulguent des renseignements personnels.</a:t>
            </a:r>
            <a:endParaRPr sz="1800"/>
          </a:p>
          <a:p>
            <a:pPr indent="0" lvl="0" marL="0" rtl="0" algn="l">
              <a:lnSpc>
                <a:spcPct val="90000"/>
              </a:lnSpc>
              <a:spcBef>
                <a:spcPts val="1000"/>
              </a:spcBef>
              <a:spcAft>
                <a:spcPts val="0"/>
              </a:spcAft>
              <a:buClr>
                <a:schemeClr val="dk1"/>
              </a:buClr>
              <a:buSzPts val="1400"/>
              <a:buNone/>
            </a:pPr>
            <a:r>
              <a:t/>
            </a:r>
            <a:endParaRPr sz="1400">
              <a:latin typeface="Poppins"/>
              <a:ea typeface="Poppins"/>
              <a:cs typeface="Poppins"/>
              <a:sym typeface="Poppins"/>
            </a:endParaRPr>
          </a:p>
          <a:p>
            <a:pPr indent="0" lvl="0" marL="0" rtl="0" algn="l">
              <a:lnSpc>
                <a:spcPct val="90000"/>
              </a:lnSpc>
              <a:spcBef>
                <a:spcPts val="1000"/>
              </a:spcBef>
              <a:spcAft>
                <a:spcPts val="0"/>
              </a:spcAft>
              <a:buClr>
                <a:schemeClr val="dk1"/>
              </a:buClr>
              <a:buSzPts val="1400"/>
              <a:buNone/>
            </a:pPr>
            <a:r>
              <a:rPr b="1" i="0" lang="fr-CA" sz="1800" u="sng"/>
              <a:t>AVANT DE VOUS INSCRIRE, VOUS DEVEZ SIGNER LE CONSENTEMENT.</a:t>
            </a:r>
            <a:endParaRPr sz="1800"/>
          </a:p>
          <a:p>
            <a:pPr indent="0" lvl="0" marL="0" rtl="0" algn="l">
              <a:lnSpc>
                <a:spcPct val="90000"/>
              </a:lnSpc>
              <a:spcBef>
                <a:spcPts val="1000"/>
              </a:spcBef>
              <a:spcAft>
                <a:spcPts val="0"/>
              </a:spcAft>
              <a:buClr>
                <a:schemeClr val="dk1"/>
              </a:buClr>
              <a:buSzPts val="1400"/>
              <a:buNone/>
            </a:pPr>
            <a:r>
              <a:t/>
            </a:r>
            <a:endParaRPr b="1" sz="1400" u="sng">
              <a:latin typeface="Poppins"/>
              <a:ea typeface="Poppins"/>
              <a:cs typeface="Poppins"/>
              <a:sym typeface="Poppins"/>
            </a:endParaRPr>
          </a:p>
          <a:p>
            <a:pPr indent="0" lvl="0" marL="0" rtl="0" algn="l">
              <a:lnSpc>
                <a:spcPct val="90000"/>
              </a:lnSpc>
              <a:spcBef>
                <a:spcPts val="1000"/>
              </a:spcBef>
              <a:spcAft>
                <a:spcPts val="0"/>
              </a:spcAft>
              <a:buClr>
                <a:schemeClr val="dk1"/>
              </a:buClr>
              <a:buSzPts val="1400"/>
              <a:buNone/>
            </a:pPr>
            <a:r>
              <a:rPr b="1" i="0" lang="fr-CA" sz="1800" u="sng"/>
              <a:t>Consultez notre Politique de confidentialité sur le site Web du </a:t>
            </a:r>
            <a:r>
              <a:rPr b="1" lang="fr-CA" sz="1800" u="sng"/>
              <a:t>Vélo Club</a:t>
            </a:r>
            <a:r>
              <a:rPr b="1" i="0" lang="fr-CA" sz="1800" u="sng"/>
              <a:t>.</a:t>
            </a:r>
            <a:endParaRPr sz="3200"/>
          </a:p>
          <a:p>
            <a:pPr indent="0" lvl="0" marL="0" rtl="0" algn="l">
              <a:lnSpc>
                <a:spcPct val="90000"/>
              </a:lnSpc>
              <a:spcBef>
                <a:spcPts val="1000"/>
              </a:spcBef>
              <a:spcAft>
                <a:spcPts val="0"/>
              </a:spcAft>
              <a:buClr>
                <a:schemeClr val="dk1"/>
              </a:buClr>
              <a:buSzPts val="2000"/>
              <a:buNone/>
            </a:pPr>
            <a:r>
              <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1" name="Google Shape;421;p1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17"/>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17"/>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17"/>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17"/>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17"/>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17"/>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Page Facebook du Club et celle des Ami-e-s du Véloclub</a:t>
            </a:r>
            <a:endParaRPr sz="4000">
              <a:solidFill>
                <a:srgbClr val="FFFFFF"/>
              </a:solidFill>
            </a:endParaRPr>
          </a:p>
        </p:txBody>
      </p:sp>
      <p:sp>
        <p:nvSpPr>
          <p:cNvPr id="428" name="Google Shape;428;p17"/>
          <p:cNvSpPr txBox="1"/>
          <p:nvPr>
            <p:ph idx="1" type="body"/>
          </p:nvPr>
        </p:nvSpPr>
        <p:spPr>
          <a:xfrm>
            <a:off x="4692374" y="89453"/>
            <a:ext cx="1510908" cy="736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b="1" i="0" sz="2400" u="none" strike="noStrike">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t/>
            </a:r>
            <a:endParaRPr sz="2000"/>
          </a:p>
        </p:txBody>
      </p:sp>
      <p:sp>
        <p:nvSpPr>
          <p:cNvPr id="429" name="Google Shape;429;p17"/>
          <p:cNvSpPr txBox="1"/>
          <p:nvPr/>
        </p:nvSpPr>
        <p:spPr>
          <a:xfrm>
            <a:off x="4576249" y="5237923"/>
            <a:ext cx="7575453" cy="22236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CA" sz="1800" u="none" strike="noStrike">
                <a:solidFill>
                  <a:srgbClr val="000000"/>
                </a:solidFill>
                <a:latin typeface="Calibri"/>
                <a:ea typeface="Calibri"/>
                <a:cs typeface="Calibri"/>
                <a:sym typeface="Calibri"/>
              </a:rPr>
              <a:t>Vous souhaitez organiser une activité en dehors des sorties encadrées du Vélo Club? Ce peut être une sortie à vélo du dimanche, une sortie du mercredi après la saison ou une randonnée en montagne. </a:t>
            </a:r>
            <a:endParaRPr b="0" sz="1800">
              <a:solidFill>
                <a:schemeClr val="dk1"/>
              </a:solidFill>
              <a:latin typeface="Calibri"/>
              <a:ea typeface="Calibri"/>
              <a:cs typeface="Calibri"/>
              <a:sym typeface="Calibri"/>
            </a:endParaRPr>
          </a:p>
          <a:p>
            <a:pPr indent="0" lvl="0" marL="0" marR="0" rtl="0" algn="l">
              <a:spcBef>
                <a:spcPts val="1500"/>
              </a:spcBef>
              <a:spcAft>
                <a:spcPts val="0"/>
              </a:spcAft>
              <a:buNone/>
            </a:pPr>
            <a:r>
              <a:rPr b="0" i="0" lang="fr-CA" sz="1800" u="none" strike="noStrike">
                <a:solidFill>
                  <a:srgbClr val="000000"/>
                </a:solidFill>
                <a:latin typeface="Calibri"/>
                <a:ea typeface="Calibri"/>
                <a:cs typeface="Calibri"/>
                <a:sym typeface="Calibri"/>
              </a:rPr>
              <a:t>Publiez-la sur la page Facebook « Les ami.e.s VCSH » et trouvez des membres du Véloclub pour vous accompagner!</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fr-CA"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descr="Une image contenant texte, personne, équipe, habits" id="430" name="Google Shape;430;p17"/>
          <p:cNvPicPr preferRelativeResize="0"/>
          <p:nvPr/>
        </p:nvPicPr>
        <p:blipFill rotWithShape="1">
          <a:blip r:embed="rId3">
            <a:alphaModFix/>
          </a:blip>
          <a:srcRect b="0" l="0" r="0" t="0"/>
          <a:stretch/>
        </p:blipFill>
        <p:spPr>
          <a:xfrm>
            <a:off x="6251925" y="344982"/>
            <a:ext cx="5623916" cy="2844895"/>
          </a:xfrm>
          <a:prstGeom prst="rect">
            <a:avLst/>
          </a:prstGeom>
          <a:noFill/>
          <a:ln>
            <a:noFill/>
          </a:ln>
        </p:spPr>
      </p:pic>
      <p:pic>
        <p:nvPicPr>
          <p:cNvPr descr="Une image contenant texte, capture d’écran, Site web, Publicité en ligne&#10;&#10;Description générée automatiquement" id="431" name="Google Shape;431;p17"/>
          <p:cNvPicPr preferRelativeResize="0"/>
          <p:nvPr/>
        </p:nvPicPr>
        <p:blipFill rotWithShape="1">
          <a:blip r:embed="rId4">
            <a:alphaModFix/>
          </a:blip>
          <a:srcRect b="0" l="0" r="0" t="0"/>
          <a:stretch/>
        </p:blipFill>
        <p:spPr>
          <a:xfrm>
            <a:off x="4576249" y="2742857"/>
            <a:ext cx="3833094" cy="24950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sp>
        <p:nvSpPr>
          <p:cNvPr id="436" name="Google Shape;436;g2c3563956f4_1_1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g2c3563956f4_1_133"/>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8" name="Google Shape;438;g2c3563956f4_1_133"/>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g2c3563956f4_1_133"/>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g2c3563956f4_1_133"/>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1" name="Google Shape;441;g2c3563956f4_1_133"/>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2" name="Google Shape;442;g2c3563956f4_1_133"/>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g2c3563956f4_1_133"/>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Avantages membres</a:t>
            </a:r>
            <a:endParaRPr/>
          </a:p>
        </p:txBody>
      </p:sp>
      <p:sp>
        <p:nvSpPr>
          <p:cNvPr id="444" name="Google Shape;444;g2c3563956f4_1_133"/>
          <p:cNvSpPr txBox="1"/>
          <p:nvPr>
            <p:ph idx="1" type="body"/>
          </p:nvPr>
        </p:nvSpPr>
        <p:spPr>
          <a:xfrm>
            <a:off x="4591878" y="884583"/>
            <a:ext cx="7133400" cy="5310900"/>
          </a:xfrm>
          <a:prstGeom prst="rect">
            <a:avLst/>
          </a:prstGeom>
          <a:noFill/>
          <a:ln>
            <a:noFill/>
          </a:ln>
        </p:spPr>
        <p:txBody>
          <a:bodyPr anchorCtr="0" anchor="ctr" bIns="45700" lIns="91425" spcFirstLastPara="1" rIns="91425" wrap="square" tIns="45700">
            <a:normAutofit/>
          </a:bodyPr>
          <a:lstStyle/>
          <a:p>
            <a:pPr indent="-254000" lvl="0" marL="228600" rtl="0" algn="l">
              <a:lnSpc>
                <a:spcPct val="90000"/>
              </a:lnSpc>
              <a:spcBef>
                <a:spcPts val="1000"/>
              </a:spcBef>
              <a:spcAft>
                <a:spcPts val="0"/>
              </a:spcAft>
              <a:buClr>
                <a:schemeClr val="dk1"/>
              </a:buClr>
              <a:buSzPts val="1800"/>
              <a:buFont typeface="Calibri"/>
              <a:buChar char="•"/>
            </a:pPr>
            <a:r>
              <a:rPr lang="fr-CA" sz="1800"/>
              <a:t>Rabais sur les vêtements Bioracer</a:t>
            </a:r>
            <a:endParaRPr sz="1800"/>
          </a:p>
          <a:p>
            <a:pPr indent="-254000" lvl="0" marL="228600" rtl="0" algn="l">
              <a:lnSpc>
                <a:spcPct val="90000"/>
              </a:lnSpc>
              <a:spcBef>
                <a:spcPts val="1000"/>
              </a:spcBef>
              <a:spcAft>
                <a:spcPts val="0"/>
              </a:spcAft>
              <a:buSzPts val="1800"/>
              <a:buFont typeface="Calibri"/>
              <a:buChar char="•"/>
            </a:pPr>
            <a:r>
              <a:rPr lang="fr-CA" sz="1800"/>
              <a:t>Formations gratuites</a:t>
            </a:r>
            <a:endParaRPr sz="1800"/>
          </a:p>
          <a:p>
            <a:pPr indent="-254000" lvl="0" marL="228600" rtl="0" algn="l">
              <a:lnSpc>
                <a:spcPct val="90000"/>
              </a:lnSpc>
              <a:spcBef>
                <a:spcPts val="1000"/>
              </a:spcBef>
              <a:spcAft>
                <a:spcPts val="0"/>
              </a:spcAft>
              <a:buSzPts val="1800"/>
              <a:buFont typeface="Calibri"/>
              <a:buChar char="•"/>
            </a:pPr>
            <a:r>
              <a:rPr lang="fr-CA" sz="1800"/>
              <a:t>Assurance accident (FQSC)</a:t>
            </a:r>
            <a:endParaRPr sz="1800"/>
          </a:p>
          <a:p>
            <a:pPr indent="-254000" lvl="0" marL="228600" rtl="0" algn="l">
              <a:lnSpc>
                <a:spcPct val="90000"/>
              </a:lnSpc>
              <a:spcBef>
                <a:spcPts val="1000"/>
              </a:spcBef>
              <a:spcAft>
                <a:spcPts val="0"/>
              </a:spcAft>
              <a:buSzPts val="1800"/>
              <a:buFont typeface="Calibri"/>
              <a:buChar char="•"/>
            </a:pPr>
            <a:r>
              <a:rPr lang="fr-CA" sz="1800"/>
              <a:t>Sorties encadrées</a:t>
            </a:r>
            <a:endParaRPr sz="1800"/>
          </a:p>
          <a:p>
            <a:pPr indent="-254000" lvl="0" marL="228600" rtl="0" algn="l">
              <a:lnSpc>
                <a:spcPct val="90000"/>
              </a:lnSpc>
              <a:spcBef>
                <a:spcPts val="1000"/>
              </a:spcBef>
              <a:spcAft>
                <a:spcPts val="0"/>
              </a:spcAft>
              <a:buSzPts val="1800"/>
              <a:buFont typeface="Calibri"/>
              <a:buChar char="•"/>
            </a:pPr>
            <a:r>
              <a:rPr lang="fr-CA" sz="1800"/>
              <a:t>Tailgate</a:t>
            </a:r>
            <a:endParaRPr sz="1800"/>
          </a:p>
          <a:p>
            <a:pPr indent="-254000" lvl="0" marL="228600" rtl="0" algn="l">
              <a:lnSpc>
                <a:spcPct val="90000"/>
              </a:lnSpc>
              <a:spcBef>
                <a:spcPts val="1000"/>
              </a:spcBef>
              <a:spcAft>
                <a:spcPts val="0"/>
              </a:spcAft>
              <a:buSzPts val="1800"/>
              <a:buFont typeface="Calibri"/>
              <a:buChar char="•"/>
            </a:pPr>
            <a:r>
              <a:rPr lang="fr-CA" sz="1800"/>
              <a:t>Prix de présence (tirages)</a:t>
            </a:r>
            <a:endParaRPr sz="1800"/>
          </a:p>
          <a:p>
            <a:pPr indent="-254000" lvl="0" marL="228600" rtl="0" algn="l">
              <a:lnSpc>
                <a:spcPct val="90000"/>
              </a:lnSpc>
              <a:spcBef>
                <a:spcPts val="1000"/>
              </a:spcBef>
              <a:spcAft>
                <a:spcPts val="0"/>
              </a:spcAft>
              <a:buSzPts val="1800"/>
              <a:buFont typeface="Calibri"/>
              <a:buChar char="•"/>
            </a:pPr>
            <a:r>
              <a:rPr lang="fr-CA" sz="1800"/>
              <a:t>Rabais avec certains commanditaires</a:t>
            </a:r>
            <a:endParaRPr sz="1800"/>
          </a:p>
          <a:p>
            <a:pPr indent="-254000" lvl="0" marL="228600" rtl="0" algn="l">
              <a:lnSpc>
                <a:spcPct val="90000"/>
              </a:lnSpc>
              <a:spcBef>
                <a:spcPts val="1000"/>
              </a:spcBef>
              <a:spcAft>
                <a:spcPts val="0"/>
              </a:spcAft>
              <a:buSzPts val="1800"/>
              <a:buFont typeface="Calibri"/>
              <a:buChar char="•"/>
            </a:pPr>
            <a:r>
              <a:rPr lang="fr-CA" sz="1800"/>
              <a:t>Sorties à l’extérieur, thématique, découverte</a:t>
            </a:r>
            <a:endParaRPr sz="1800"/>
          </a:p>
          <a:p>
            <a:pPr indent="-254000" lvl="0" marL="228600" rtl="0" algn="l">
              <a:lnSpc>
                <a:spcPct val="90000"/>
              </a:lnSpc>
              <a:spcBef>
                <a:spcPts val="1000"/>
              </a:spcBef>
              <a:spcAft>
                <a:spcPts val="0"/>
              </a:spcAft>
              <a:buSzPts val="1800"/>
              <a:buFont typeface="Calibri"/>
              <a:buChar char="•"/>
            </a:pPr>
            <a:r>
              <a:rPr lang="fr-CA" sz="1800"/>
              <a:t>Autres activitées en dehors du vélo</a:t>
            </a:r>
            <a:endParaRPr sz="1800"/>
          </a:p>
          <a:p>
            <a:pPr indent="-254000" lvl="0" marL="228600" rtl="0" algn="l">
              <a:lnSpc>
                <a:spcPct val="90000"/>
              </a:lnSpc>
              <a:spcBef>
                <a:spcPts val="1000"/>
              </a:spcBef>
              <a:spcAft>
                <a:spcPts val="0"/>
              </a:spcAft>
              <a:buSzPts val="1800"/>
              <a:buFont typeface="Calibri"/>
              <a:buChar char="•"/>
            </a:pPr>
            <a:r>
              <a:rPr lang="fr-CA" sz="1800"/>
              <a:t>AGA avec repas gratuit</a:t>
            </a:r>
            <a:endParaRPr sz="1800"/>
          </a:p>
          <a:p>
            <a:pPr indent="-254000" lvl="0" marL="228600" rtl="0" algn="l">
              <a:lnSpc>
                <a:spcPct val="90000"/>
              </a:lnSpc>
              <a:spcBef>
                <a:spcPts val="1000"/>
              </a:spcBef>
              <a:spcAft>
                <a:spcPts val="0"/>
              </a:spcAft>
              <a:buSzPts val="1800"/>
              <a:buFont typeface="Calibri"/>
              <a:buChar char="•"/>
            </a:pPr>
            <a:r>
              <a:rPr lang="fr-CA" sz="1800"/>
              <a:t>Page les Ami.e.s du Vélo Club Saint-Hyacinthe dédié aux membres</a:t>
            </a:r>
            <a:endParaRPr sz="1800"/>
          </a:p>
          <a:p>
            <a:pPr indent="-254000" lvl="0" marL="228600" rtl="0" algn="l">
              <a:lnSpc>
                <a:spcPct val="90000"/>
              </a:lnSpc>
              <a:spcBef>
                <a:spcPts val="1000"/>
              </a:spcBef>
              <a:spcAft>
                <a:spcPts val="0"/>
              </a:spcAft>
              <a:buSzPts val="1800"/>
              <a:buFont typeface="Calibri"/>
              <a:buChar char="•"/>
            </a:pPr>
            <a:r>
              <a:rPr lang="fr-CA" sz="1800"/>
              <a:t>Ride with GPS gratuit</a:t>
            </a:r>
            <a:endParaRPr sz="1800"/>
          </a:p>
          <a:p>
            <a:pPr indent="-254000" lvl="0" marL="228600" rtl="0" algn="l">
              <a:lnSpc>
                <a:spcPct val="90000"/>
              </a:lnSpc>
              <a:spcBef>
                <a:spcPts val="1000"/>
              </a:spcBef>
              <a:spcAft>
                <a:spcPts val="0"/>
              </a:spcAft>
              <a:buSzPts val="1800"/>
              <a:buFont typeface="Calibri"/>
              <a:buChar char="•"/>
            </a:pPr>
            <a:r>
              <a:rPr lang="fr-CA" sz="1800"/>
              <a:t>Être avec des membres exceptionnel</a:t>
            </a:r>
            <a:endParaRPr sz="1800"/>
          </a:p>
          <a:p>
            <a:pPr indent="-254000" lvl="0" marL="228600" rtl="0" algn="l">
              <a:lnSpc>
                <a:spcPct val="90000"/>
              </a:lnSpc>
              <a:spcBef>
                <a:spcPts val="1000"/>
              </a:spcBef>
              <a:spcAft>
                <a:spcPts val="0"/>
              </a:spcAft>
              <a:buSzPts val="1800"/>
              <a:buFont typeface="Calibri"/>
              <a:buChar char="•"/>
            </a:pPr>
            <a:r>
              <a:rPr lang="fr-CA" sz="1800"/>
              <a:t>et plus</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8" name="Shape 448"/>
        <p:cNvGrpSpPr/>
        <p:nvPr/>
      </p:nvGrpSpPr>
      <p:grpSpPr>
        <a:xfrm>
          <a:off x="0" y="0"/>
          <a:ext cx="0" cy="0"/>
          <a:chOff x="0" y="0"/>
          <a:chExt cx="0" cy="0"/>
        </a:xfrm>
      </p:grpSpPr>
      <p:sp>
        <p:nvSpPr>
          <p:cNvPr id="449" name="Google Shape;449;g2c375e7fa69_1_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0" name="Google Shape;450;g2c375e7fa69_1_12"/>
          <p:cNvSpPr/>
          <p:nvPr/>
        </p:nvSpPr>
        <p:spPr>
          <a:xfrm>
            <a:off x="1500" y="-1015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g2c375e7fa69_1_12"/>
          <p:cNvSpPr/>
          <p:nvPr/>
        </p:nvSpPr>
        <p:spPr>
          <a:xfrm flipH="1" rot="5400000">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g2c375e7fa69_1_12"/>
          <p:cNvSpPr/>
          <p:nvPr/>
        </p:nvSpPr>
        <p:spPr>
          <a:xfrm flipH="1" rot="5400000">
            <a:off x="-1410016" y="1420288"/>
            <a:ext cx="6858000" cy="4037700"/>
          </a:xfrm>
          <a:prstGeom prst="rect">
            <a:avLst/>
          </a:prstGeom>
          <a:gradFill>
            <a:gsLst>
              <a:gs pos="0">
                <a:srgbClr val="000000">
                  <a:alpha val="0"/>
                </a:srgbClr>
              </a:gs>
              <a:gs pos="99000">
                <a:srgbClr val="4472C4">
                  <a:alpha val="45882"/>
                </a:srgbClr>
              </a:gs>
              <a:gs pos="100000">
                <a:srgbClr val="4472C4">
                  <a:alpha val="45882"/>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g2c375e7fa69_1_12"/>
          <p:cNvSpPr/>
          <p:nvPr/>
        </p:nvSpPr>
        <p:spPr>
          <a:xfrm flipH="1" rot="5400000">
            <a:off x="767983" y="3588145"/>
            <a:ext cx="2502000" cy="4037700"/>
          </a:xfrm>
          <a:prstGeom prst="rect">
            <a:avLst/>
          </a:prstGeom>
          <a:gradFill>
            <a:gsLst>
              <a:gs pos="0">
                <a:srgbClr val="4472C4">
                  <a:alpha val="28627"/>
                </a:srgbClr>
              </a:gs>
              <a:gs pos="2000">
                <a:srgbClr val="4472C4">
                  <a:alpha val="28627"/>
                </a:srgbClr>
              </a:gs>
              <a:gs pos="100000">
                <a:srgbClr val="000000">
                  <a:alpha val="29803"/>
                </a:srgbClr>
              </a:gs>
            </a:gsLst>
            <a:lin ang="7799903"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g2c375e7fa69_1_12"/>
          <p:cNvSpPr/>
          <p:nvPr/>
        </p:nvSpPr>
        <p:spPr>
          <a:xfrm rot="-967356">
            <a:off x="-500907" y="968177"/>
            <a:ext cx="3897638" cy="4176045"/>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g2c375e7fa69_1_12"/>
          <p:cNvSpPr/>
          <p:nvPr/>
        </p:nvSpPr>
        <p:spPr>
          <a:xfrm flipH="1" rot="5400000">
            <a:off x="-1410024" y="1400012"/>
            <a:ext cx="6858000" cy="4037700"/>
          </a:xfrm>
          <a:prstGeom prst="rect">
            <a:avLst/>
          </a:prstGeom>
          <a:gradFill>
            <a:gsLst>
              <a:gs pos="0">
                <a:srgbClr val="000000">
                  <a:alpha val="0"/>
                </a:srgbClr>
              </a:gs>
              <a:gs pos="99000">
                <a:srgbClr val="8DA9DB">
                  <a:alpha val="10980"/>
                </a:srgbClr>
              </a:gs>
              <a:gs pos="100000">
                <a:srgbClr val="8DA9DB">
                  <a:alpha val="10980"/>
                </a:srgbClr>
              </a:gs>
            </a:gsLst>
            <a:lin ang="7200017"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g2c375e7fa69_1_12"/>
          <p:cNvSpPr txBox="1"/>
          <p:nvPr>
            <p:ph type="title"/>
          </p:nvPr>
        </p:nvSpPr>
        <p:spPr>
          <a:xfrm>
            <a:off x="466722" y="586855"/>
            <a:ext cx="3201300" cy="338760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Rabais carte de membres du vélo club</a:t>
            </a:r>
            <a:endParaRPr/>
          </a:p>
        </p:txBody>
      </p:sp>
      <p:sp>
        <p:nvSpPr>
          <p:cNvPr id="457" name="Google Shape;457;g2c375e7fa69_1_12"/>
          <p:cNvSpPr txBox="1"/>
          <p:nvPr>
            <p:ph idx="1" type="body"/>
          </p:nvPr>
        </p:nvSpPr>
        <p:spPr>
          <a:xfrm>
            <a:off x="4591875" y="638425"/>
            <a:ext cx="7133400" cy="2805000"/>
          </a:xfrm>
          <a:prstGeom prst="rect">
            <a:avLst/>
          </a:prstGeom>
          <a:noFill/>
          <a:ln>
            <a:noFill/>
          </a:ln>
        </p:spPr>
        <p:txBody>
          <a:bodyPr anchorCtr="0" anchor="ctr" bIns="45700" lIns="91425" spcFirstLastPara="1" rIns="91425" wrap="square" tIns="45700">
            <a:noAutofit/>
          </a:bodyPr>
          <a:lstStyle/>
          <a:p>
            <a:pPr indent="-254000" lvl="0" marL="228600" rtl="0" algn="l">
              <a:lnSpc>
                <a:spcPct val="70000"/>
              </a:lnSpc>
              <a:spcBef>
                <a:spcPts val="1000"/>
              </a:spcBef>
              <a:spcAft>
                <a:spcPts val="0"/>
              </a:spcAft>
              <a:buSzPts val="1800"/>
              <a:buFont typeface="Calibri"/>
              <a:buChar char="•"/>
            </a:pPr>
            <a:r>
              <a:rPr lang="fr-CA" sz="1800"/>
              <a:t>Si vous faites </a:t>
            </a:r>
            <a:r>
              <a:rPr lang="fr-CA" sz="1800"/>
              <a:t>adhérer</a:t>
            </a:r>
            <a:r>
              <a:rPr lang="fr-CA" sz="1800"/>
              <a:t> 1 nouveau membre (ou revenir un ancien membre (pas de l’année passée)), vous obtenez 15$ de rabais sur votre carte de membre.</a:t>
            </a:r>
            <a:endParaRPr sz="1800"/>
          </a:p>
          <a:p>
            <a:pPr indent="-228600" lvl="0" marL="228600" rtl="0" algn="l">
              <a:lnSpc>
                <a:spcPct val="70000"/>
              </a:lnSpc>
              <a:spcBef>
                <a:spcPts val="1000"/>
              </a:spcBef>
              <a:spcAft>
                <a:spcPts val="0"/>
              </a:spcAft>
              <a:buSzPts val="1800"/>
              <a:buFont typeface="Calibri"/>
              <a:buChar char="•"/>
            </a:pPr>
            <a:r>
              <a:rPr lang="fr-CA" sz="1800"/>
              <a:t>Si vous faites adhérer 2 nouveaux membres (ou revenir un ancien membre (pas de l’année passée)), vous obtenez 35$ de rabais sur votre carte de membre.</a:t>
            </a:r>
            <a:endParaRPr sz="1800"/>
          </a:p>
          <a:p>
            <a:pPr indent="-254000" lvl="0" marL="228600" rtl="0" algn="l">
              <a:lnSpc>
                <a:spcPct val="70000"/>
              </a:lnSpc>
              <a:spcBef>
                <a:spcPts val="1000"/>
              </a:spcBef>
              <a:spcAft>
                <a:spcPts val="0"/>
              </a:spcAft>
              <a:buSzPts val="1800"/>
              <a:buFont typeface="Calibri"/>
              <a:buChar char="•"/>
            </a:pPr>
            <a:r>
              <a:rPr lang="fr-CA" sz="1800"/>
              <a:t>Si vous faites adhérer des nouveaux commanditaires pour 100$, vous obtenez un rabais de 35$ sur votre carte de membre.</a:t>
            </a:r>
            <a:endParaRPr sz="1800"/>
          </a:p>
          <a:p>
            <a:pPr indent="0" lvl="0" marL="228600" rtl="0" algn="l">
              <a:lnSpc>
                <a:spcPct val="70000"/>
              </a:lnSpc>
              <a:spcBef>
                <a:spcPts val="1000"/>
              </a:spcBef>
              <a:spcAft>
                <a:spcPts val="0"/>
              </a:spcAft>
              <a:buSzPts val="1018"/>
              <a:buNone/>
            </a:pPr>
            <a:r>
              <a:rPr lang="fr-CA" sz="1800"/>
              <a:t>Les détails pour les commanditaires (Demande et formulaire) sont sur le site Internet.</a:t>
            </a:r>
            <a:endParaRPr sz="1800"/>
          </a:p>
          <a:p>
            <a:pPr indent="-228600" lvl="0" marL="228600" rtl="0" algn="l">
              <a:lnSpc>
                <a:spcPct val="70000"/>
              </a:lnSpc>
              <a:spcBef>
                <a:spcPts val="1000"/>
              </a:spcBef>
              <a:spcAft>
                <a:spcPts val="0"/>
              </a:spcAft>
              <a:buSzPts val="1800"/>
              <a:buFont typeface="Calibri"/>
              <a:buChar char="•"/>
            </a:pPr>
            <a:r>
              <a:rPr lang="fr-CA" sz="1800"/>
              <a:t>Date</a:t>
            </a:r>
            <a:r>
              <a:rPr lang="fr-CA" sz="1800"/>
              <a:t> limite est le 1er juin 2024</a:t>
            </a:r>
            <a:endParaRPr sz="1800"/>
          </a:p>
        </p:txBody>
      </p:sp>
      <p:sp>
        <p:nvSpPr>
          <p:cNvPr id="458" name="Google Shape;458;g2c375e7fa69_1_12"/>
          <p:cNvSpPr txBox="1"/>
          <p:nvPr>
            <p:ph idx="1" type="body"/>
          </p:nvPr>
        </p:nvSpPr>
        <p:spPr>
          <a:xfrm>
            <a:off x="4852300" y="3443425"/>
            <a:ext cx="7133400" cy="2805000"/>
          </a:xfrm>
          <a:prstGeom prst="rect">
            <a:avLst/>
          </a:prstGeom>
          <a:noFill/>
          <a:ln>
            <a:noFill/>
          </a:ln>
        </p:spPr>
        <p:txBody>
          <a:bodyPr anchorCtr="0" anchor="ctr" bIns="45700" lIns="91425" spcFirstLastPara="1" rIns="91425" wrap="square" tIns="45700">
            <a:normAutofit/>
          </a:bodyPr>
          <a:lstStyle/>
          <a:p>
            <a:pPr indent="0" lvl="0" marL="0" rtl="0" algn="ctr">
              <a:spcBef>
                <a:spcPts val="1000"/>
              </a:spcBef>
              <a:spcAft>
                <a:spcPts val="0"/>
              </a:spcAft>
              <a:buNone/>
            </a:pPr>
            <a:r>
              <a:rPr lang="fr-CA" sz="2400"/>
              <a:t>Commanditaire recherché</a:t>
            </a:r>
            <a:endParaRPr sz="2400"/>
          </a:p>
          <a:p>
            <a:pPr indent="-228600" lvl="0" marL="228600" rtl="0" algn="l">
              <a:spcBef>
                <a:spcPts val="1000"/>
              </a:spcBef>
              <a:spcAft>
                <a:spcPts val="0"/>
              </a:spcAft>
              <a:buSzPts val="1800"/>
              <a:buFont typeface="Calibri"/>
              <a:buChar char="•"/>
            </a:pPr>
            <a:r>
              <a:rPr lang="fr-CA" sz="1800"/>
              <a:t>Nous sommes à la recherche d’un commanditaire significatif 5000 $/an ou 10 000 $/an</a:t>
            </a:r>
            <a:endParaRPr sz="1800"/>
          </a:p>
          <a:p>
            <a:pPr indent="-228600" lvl="0" marL="228600" rtl="0" algn="l">
              <a:spcBef>
                <a:spcPts val="1000"/>
              </a:spcBef>
              <a:spcAft>
                <a:spcPts val="0"/>
              </a:spcAft>
              <a:buSzPts val="1800"/>
              <a:buFont typeface="Calibri"/>
              <a:buChar char="•"/>
            </a:pPr>
            <a:r>
              <a:rPr lang="fr-CA" sz="1800"/>
              <a:t>Nous </a:t>
            </a:r>
            <a:r>
              <a:rPr lang="fr-CA" sz="1800"/>
              <a:t>aimerions</a:t>
            </a:r>
            <a:r>
              <a:rPr lang="fr-CA" sz="1800"/>
              <a:t> qu’il ait un lien avec Saint-Hyacinthe</a:t>
            </a:r>
            <a:endParaRPr sz="1800"/>
          </a:p>
          <a:p>
            <a:pPr indent="-228600" lvl="0" marL="228600" rtl="0" algn="l">
              <a:spcBef>
                <a:spcPts val="1000"/>
              </a:spcBef>
              <a:spcAft>
                <a:spcPts val="0"/>
              </a:spcAft>
              <a:buSzPts val="1800"/>
              <a:buFont typeface="Calibri"/>
              <a:buChar char="•"/>
            </a:pPr>
            <a:r>
              <a:rPr lang="fr-CA" sz="1800"/>
              <a:t>Exemple : dans le domaine agricole, pharmaceutique ou agroalimentaire</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2" name="Shape 462"/>
        <p:cNvGrpSpPr/>
        <p:nvPr/>
      </p:nvGrpSpPr>
      <p:grpSpPr>
        <a:xfrm>
          <a:off x="0" y="0"/>
          <a:ext cx="0" cy="0"/>
          <a:chOff x="0" y="0"/>
          <a:chExt cx="0" cy="0"/>
        </a:xfrm>
      </p:grpSpPr>
      <p:sp>
        <p:nvSpPr>
          <p:cNvPr id="463" name="Google Shape;463;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5" name="Google Shape;465;p16"/>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6" name="Google Shape;466;p16"/>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16"/>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8" name="Google Shape;468;p16"/>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9" name="Google Shape;469;p16"/>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0" name="Google Shape;470;p16"/>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fr-CA" sz="4000">
                <a:solidFill>
                  <a:srgbClr val="FFFFFF"/>
                </a:solidFill>
              </a:rPr>
              <a:t>Inscription</a:t>
            </a:r>
            <a:endParaRPr/>
          </a:p>
        </p:txBody>
      </p:sp>
      <p:sp>
        <p:nvSpPr>
          <p:cNvPr id="471" name="Google Shape;471;p16"/>
          <p:cNvSpPr txBox="1"/>
          <p:nvPr>
            <p:ph idx="1" type="body"/>
          </p:nvPr>
        </p:nvSpPr>
        <p:spPr>
          <a:xfrm>
            <a:off x="4692374" y="89453"/>
            <a:ext cx="1510908" cy="7360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t/>
            </a:r>
            <a:endParaRPr b="1" i="0" sz="2400" u="none" strike="noStrike">
              <a:latin typeface="Calibri"/>
              <a:ea typeface="Calibri"/>
              <a:cs typeface="Calibri"/>
              <a:sym typeface="Calibri"/>
            </a:endParaRPr>
          </a:p>
          <a:p>
            <a:pPr indent="0" lvl="0" marL="0" rtl="0" algn="l">
              <a:lnSpc>
                <a:spcPct val="90000"/>
              </a:lnSpc>
              <a:spcBef>
                <a:spcPts val="1000"/>
              </a:spcBef>
              <a:spcAft>
                <a:spcPts val="0"/>
              </a:spcAft>
              <a:buClr>
                <a:schemeClr val="dk1"/>
              </a:buClr>
              <a:buSzPts val="2000"/>
              <a:buNone/>
            </a:pPr>
            <a:r>
              <a:t/>
            </a:r>
            <a:endParaRPr sz="2000"/>
          </a:p>
        </p:txBody>
      </p:sp>
      <p:pic>
        <p:nvPicPr>
          <p:cNvPr descr="Transfert1 avec un remplissage uni" id="472" name="Google Shape;472;p16"/>
          <p:cNvPicPr preferRelativeResize="0"/>
          <p:nvPr/>
        </p:nvPicPr>
        <p:blipFill rotWithShape="1">
          <a:blip r:embed="rId3">
            <a:alphaModFix/>
          </a:blip>
          <a:srcRect b="0" l="0" r="0" t="0"/>
          <a:stretch/>
        </p:blipFill>
        <p:spPr>
          <a:xfrm>
            <a:off x="4367695" y="805070"/>
            <a:ext cx="774707" cy="774707"/>
          </a:xfrm>
          <a:prstGeom prst="rect">
            <a:avLst/>
          </a:prstGeom>
          <a:noFill/>
          <a:ln>
            <a:noFill/>
          </a:ln>
        </p:spPr>
      </p:pic>
      <p:sp>
        <p:nvSpPr>
          <p:cNvPr id="473" name="Google Shape;473;p16"/>
          <p:cNvSpPr txBox="1"/>
          <p:nvPr/>
        </p:nvSpPr>
        <p:spPr>
          <a:xfrm>
            <a:off x="4278242" y="1666028"/>
            <a:ext cx="6972853"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CA" sz="1800" u="none" strike="noStrike">
                <a:solidFill>
                  <a:srgbClr val="000000"/>
                </a:solidFill>
                <a:latin typeface="Calibri"/>
                <a:ea typeface="Calibri"/>
                <a:cs typeface="Calibri"/>
                <a:sym typeface="Calibri"/>
              </a:rPr>
              <a:t>Coût de l’inscription: 35$ + assurances 45 $ de la Fédération cycliste du Québec (sauf si vous l’avez déjà).</a:t>
            </a:r>
            <a:endParaRPr b="0" sz="1800">
              <a:solidFill>
                <a:schemeClr val="dk1"/>
              </a:solidFill>
              <a:latin typeface="Calibri"/>
              <a:ea typeface="Calibri"/>
              <a:cs typeface="Calibri"/>
              <a:sym typeface="Calibri"/>
            </a:endParaRPr>
          </a:p>
          <a:p>
            <a:pPr indent="-285750" lvl="0" marL="285750" marR="0" rtl="0" algn="l">
              <a:spcBef>
                <a:spcPts val="0"/>
              </a:spcBef>
              <a:spcAft>
                <a:spcPts val="0"/>
              </a:spcAft>
              <a:buClr>
                <a:srgbClr val="000000"/>
              </a:buClr>
              <a:buSzPts val="1800"/>
              <a:buFont typeface="Arial"/>
              <a:buChar char="•"/>
            </a:pPr>
            <a:r>
              <a:rPr b="0" i="0" lang="fr-CA" sz="1800" u="none" strike="noStrike">
                <a:solidFill>
                  <a:srgbClr val="000000"/>
                </a:solidFill>
                <a:latin typeface="Calibri"/>
                <a:ea typeface="Calibri"/>
                <a:cs typeface="Calibri"/>
                <a:sym typeface="Calibri"/>
              </a:rPr>
              <a:t>Paiement par chèque ou virement Interac </a:t>
            </a:r>
            <a:endParaRPr b="0" sz="1800">
              <a:solidFill>
                <a:schemeClr val="dk1"/>
              </a:solidFill>
              <a:latin typeface="Calibri"/>
              <a:ea typeface="Calibri"/>
              <a:cs typeface="Calibri"/>
              <a:sym typeface="Calibri"/>
            </a:endParaRPr>
          </a:p>
          <a:p>
            <a:pPr indent="-285750" lvl="0" marL="285750" marR="0" rtl="0" algn="l">
              <a:spcBef>
                <a:spcPts val="0"/>
              </a:spcBef>
              <a:spcAft>
                <a:spcPts val="0"/>
              </a:spcAft>
              <a:buClr>
                <a:srgbClr val="000000"/>
              </a:buClr>
              <a:buSzPts val="1800"/>
              <a:buFont typeface="Arial"/>
              <a:buChar char="•"/>
            </a:pPr>
            <a:r>
              <a:rPr b="0" i="0" lang="fr-CA" sz="1800" u="none" strike="noStrike">
                <a:solidFill>
                  <a:srgbClr val="000000"/>
                </a:solidFill>
                <a:latin typeface="Calibri"/>
                <a:ea typeface="Calibri"/>
                <a:cs typeface="Calibri"/>
                <a:sym typeface="Calibri"/>
              </a:rPr>
              <a:t>Inclut un souper-dansant à l’assemblée générale annuelle en novembre</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fr-CA"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474" name="Google Shape;474;p16"/>
          <p:cNvSpPr txBox="1"/>
          <p:nvPr/>
        </p:nvSpPr>
        <p:spPr>
          <a:xfrm>
            <a:off x="4278243" y="4417522"/>
            <a:ext cx="683370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CA" sz="1800" u="none" strike="noStrike">
                <a:solidFill>
                  <a:srgbClr val="000000"/>
                </a:solidFill>
                <a:latin typeface="Calibri"/>
                <a:ea typeface="Calibri"/>
                <a:cs typeface="Calibri"/>
                <a:sym typeface="Calibri"/>
              </a:rPr>
              <a:t>Deux façons de s’inscrire:</a:t>
            </a:r>
            <a:endParaRPr b="0" sz="1800">
              <a:solidFill>
                <a:schemeClr val="dk1"/>
              </a:solidFill>
              <a:latin typeface="Calibri"/>
              <a:ea typeface="Calibri"/>
              <a:cs typeface="Calibri"/>
              <a:sym typeface="Calibri"/>
            </a:endParaRPr>
          </a:p>
          <a:p>
            <a:pPr indent="-114300" lvl="0" marL="0" marR="0" rtl="0" algn="l">
              <a:spcBef>
                <a:spcPts val="0"/>
              </a:spcBef>
              <a:spcAft>
                <a:spcPts val="0"/>
              </a:spcAft>
              <a:buClr>
                <a:srgbClr val="000000"/>
              </a:buClr>
              <a:buSzPts val="1800"/>
              <a:buFont typeface="Calibri"/>
              <a:buAutoNum type="arabicPeriod"/>
            </a:pPr>
            <a:r>
              <a:rPr i="0" lang="fr-CA" sz="1800" u="none" strike="noStrike">
                <a:solidFill>
                  <a:srgbClr val="000000"/>
                </a:solidFill>
                <a:latin typeface="Calibri"/>
                <a:ea typeface="Calibri"/>
                <a:cs typeface="Calibri"/>
                <a:sym typeface="Calibri"/>
              </a:rPr>
              <a:t> </a:t>
            </a:r>
            <a:r>
              <a:rPr b="0" i="0" lang="fr-CA" sz="1800" u="none" strike="noStrike">
                <a:solidFill>
                  <a:srgbClr val="000000"/>
                </a:solidFill>
                <a:latin typeface="Calibri"/>
                <a:ea typeface="Calibri"/>
                <a:cs typeface="Calibri"/>
                <a:sym typeface="Calibri"/>
              </a:rPr>
              <a:t>Sur le site Web du Vélo Club : onglet « Le Club »  « Inscription »</a:t>
            </a:r>
            <a:endParaRPr/>
          </a:p>
          <a:p>
            <a:pPr indent="-114300" lvl="0" marL="0" marR="0" rtl="0" algn="l">
              <a:spcBef>
                <a:spcPts val="0"/>
              </a:spcBef>
              <a:spcAft>
                <a:spcPts val="0"/>
              </a:spcAft>
              <a:buClr>
                <a:srgbClr val="000000"/>
              </a:buClr>
              <a:buSzPts val="1800"/>
              <a:buFont typeface="Calibri"/>
              <a:buAutoNum type="arabicPeriod"/>
            </a:pPr>
            <a:r>
              <a:rPr i="0" lang="fr-CA" sz="1800" u="none" strike="noStrike">
                <a:solidFill>
                  <a:srgbClr val="000000"/>
                </a:solidFill>
                <a:latin typeface="Calibri"/>
                <a:ea typeface="Calibri"/>
                <a:cs typeface="Calibri"/>
                <a:sym typeface="Calibri"/>
              </a:rPr>
              <a:t> </a:t>
            </a:r>
            <a:r>
              <a:rPr b="0" i="0" lang="fr-CA" sz="1800" u="none" strike="noStrike">
                <a:solidFill>
                  <a:srgbClr val="000000"/>
                </a:solidFill>
                <a:latin typeface="Calibri"/>
                <a:ea typeface="Calibri"/>
                <a:cs typeface="Calibri"/>
                <a:sym typeface="Calibri"/>
              </a:rPr>
              <a:t>En personne, à la table des inscriptions</a:t>
            </a:r>
            <a:endParaRPr/>
          </a:p>
        </p:txBody>
      </p:sp>
      <p:pic>
        <p:nvPicPr>
          <p:cNvPr descr="Internet avec un remplissage uni" id="475" name="Google Shape;475;p16"/>
          <p:cNvPicPr preferRelativeResize="0"/>
          <p:nvPr/>
        </p:nvPicPr>
        <p:blipFill rotWithShape="1">
          <a:blip r:embed="rId4">
            <a:alphaModFix/>
          </a:blip>
          <a:srcRect b="0" l="0" r="0" t="0"/>
          <a:stretch/>
        </p:blipFill>
        <p:spPr>
          <a:xfrm>
            <a:off x="4306456" y="3547395"/>
            <a:ext cx="981162" cy="981162"/>
          </a:xfrm>
          <a:prstGeom prst="rect">
            <a:avLst/>
          </a:prstGeom>
          <a:noFill/>
          <a:ln>
            <a:noFill/>
          </a:ln>
        </p:spPr>
      </p:pic>
      <p:pic>
        <p:nvPicPr>
          <p:cNvPr descr="Document avec un remplissage uni" id="476" name="Google Shape;476;p16"/>
          <p:cNvPicPr preferRelativeResize="0"/>
          <p:nvPr/>
        </p:nvPicPr>
        <p:blipFill rotWithShape="1">
          <a:blip r:embed="rId5">
            <a:alphaModFix/>
          </a:blip>
          <a:srcRect b="0" l="0" r="0" t="0"/>
          <a:stretch/>
        </p:blipFill>
        <p:spPr>
          <a:xfrm>
            <a:off x="5447828" y="3668572"/>
            <a:ext cx="738808" cy="7388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19"/>
          <p:cNvSpPr txBox="1"/>
          <p:nvPr>
            <p:ph type="title"/>
          </p:nvPr>
        </p:nvSpPr>
        <p:spPr>
          <a:xfrm>
            <a:off x="838200" y="25368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i="1" lang="fr-CA"/>
              <a:t>Merci beaucoup pour votre présence!</a:t>
            </a:r>
            <a:br>
              <a:rPr b="1" i="1" lang="fr-CA"/>
            </a:br>
            <a:endParaRPr b="1" i="1"/>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 name="Shape 106"/>
        <p:cNvGrpSpPr/>
        <p:nvPr/>
      </p:nvGrpSpPr>
      <p:grpSpPr>
        <a:xfrm>
          <a:off x="0" y="0"/>
          <a:ext cx="0" cy="0"/>
          <a:chOff x="0" y="0"/>
          <a:chExt cx="0" cy="0"/>
        </a:xfrm>
      </p:grpSpPr>
      <p:sp>
        <p:nvSpPr>
          <p:cNvPr id="107" name="Google Shape;107;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8" name="Google Shape;108;p3"/>
          <p:cNvSpPr/>
          <p:nvPr/>
        </p:nvSpPr>
        <p:spPr>
          <a:xfrm flipH="1" rot="5400000">
            <a:off x="-1417539" y="1417538"/>
            <a:ext cx="6875818" cy="4040744"/>
          </a:xfrm>
          <a:prstGeom prst="rect">
            <a:avLst/>
          </a:prstGeom>
          <a:gradFill>
            <a:gsLst>
              <a:gs pos="0">
                <a:srgbClr val="000000"/>
              </a:gs>
              <a:gs pos="100000">
                <a:srgbClr val="2F5496"/>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9" name="Google Shape;109;p3"/>
          <p:cNvSpPr/>
          <p:nvPr/>
        </p:nvSpPr>
        <p:spPr>
          <a:xfrm rot="-5400000">
            <a:off x="-158495" y="2660473"/>
            <a:ext cx="4355594" cy="4038603"/>
          </a:xfrm>
          <a:prstGeom prst="rect">
            <a:avLst/>
          </a:prstGeom>
          <a:gradFill>
            <a:gsLst>
              <a:gs pos="0">
                <a:srgbClr val="4472C4">
                  <a:alpha val="49803"/>
                </a:srgbClr>
              </a:gs>
              <a:gs pos="100000">
                <a:srgbClr val="1F3864">
                  <a:alpha val="0"/>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0" name="Google Shape;110;p3"/>
          <p:cNvSpPr/>
          <p:nvPr/>
        </p:nvSpPr>
        <p:spPr>
          <a:xfrm flipH="1" rot="-5400000">
            <a:off x="-1180882" y="1638085"/>
            <a:ext cx="6857572" cy="3581401"/>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1" name="Google Shape;111;p3"/>
          <p:cNvSpPr/>
          <p:nvPr/>
        </p:nvSpPr>
        <p:spPr>
          <a:xfrm rot="6097846">
            <a:off x="-747355" y="1201312"/>
            <a:ext cx="4808302" cy="4088666"/>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2" name="Google Shape;112;p3"/>
          <p:cNvSpPr txBox="1"/>
          <p:nvPr>
            <p:ph type="title"/>
          </p:nvPr>
        </p:nvSpPr>
        <p:spPr>
          <a:xfrm>
            <a:off x="660041" y="2767106"/>
            <a:ext cx="2880828" cy="307190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3100"/>
              <a:buFont typeface="Calibri"/>
              <a:buNone/>
            </a:pPr>
            <a:r>
              <a:rPr lang="fr-CA" sz="3100">
                <a:solidFill>
                  <a:srgbClr val="FFFFFF"/>
                </a:solidFill>
                <a:latin typeface="Calibri"/>
                <a:ea typeface="Calibri"/>
                <a:cs typeface="Calibri"/>
                <a:sym typeface="Calibri"/>
              </a:rPr>
              <a:t>Merci à nos commanditaires</a:t>
            </a:r>
            <a:br>
              <a:rPr lang="fr-CA" sz="3100">
                <a:solidFill>
                  <a:srgbClr val="FFFFFF"/>
                </a:solidFill>
                <a:latin typeface="Calibri"/>
                <a:ea typeface="Calibri"/>
                <a:cs typeface="Calibri"/>
                <a:sym typeface="Calibri"/>
              </a:rPr>
            </a:br>
            <a:r>
              <a:rPr lang="fr-CA" sz="3100">
                <a:solidFill>
                  <a:srgbClr val="FFFFFF"/>
                </a:solidFill>
                <a:latin typeface="Calibri"/>
                <a:ea typeface="Calibri"/>
                <a:cs typeface="Calibri"/>
                <a:sym typeface="Calibri"/>
              </a:rPr>
              <a:t>PLATINE</a:t>
            </a:r>
            <a:endParaRPr/>
          </a:p>
        </p:txBody>
      </p:sp>
      <p:pic>
        <p:nvPicPr>
          <p:cNvPr descr="Une image contenant texte, Police, logo, capture d’écran&#10;&#10;Description générée automatiquement" id="113" name="Google Shape;113;p3"/>
          <p:cNvPicPr preferRelativeResize="0"/>
          <p:nvPr>
            <p:ph idx="1" type="body"/>
          </p:nvPr>
        </p:nvPicPr>
        <p:blipFill rotWithShape="1">
          <a:blip r:embed="rId3">
            <a:alphaModFix/>
          </a:blip>
          <a:srcRect b="0" l="0" r="0" t="0"/>
          <a:stretch/>
        </p:blipFill>
        <p:spPr>
          <a:xfrm>
            <a:off x="4568245" y="467208"/>
            <a:ext cx="7094113" cy="59235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9" name="Google Shape;119;p4"/>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0" name="Google Shape;120;p4"/>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1" name="Google Shape;121;p4"/>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2" name="Google Shape;122;p4"/>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3" name="Google Shape;123;p4"/>
          <p:cNvSpPr/>
          <p:nvPr/>
        </p:nvSpPr>
        <p:spPr>
          <a:xfrm flipH="1" rot="5400000">
            <a:off x="-1410095" y="1410079"/>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 name="Google Shape;124;p4"/>
          <p:cNvSpPr txBox="1"/>
          <p:nvPr>
            <p:ph type="title"/>
          </p:nvPr>
        </p:nvSpPr>
        <p:spPr>
          <a:xfrm>
            <a:off x="806825" y="457201"/>
            <a:ext cx="2844800" cy="358887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100"/>
              <a:buFont typeface="Calibri"/>
              <a:buNone/>
            </a:pPr>
            <a:r>
              <a:rPr lang="fr-CA" sz="3100">
                <a:solidFill>
                  <a:srgbClr val="FFFFFF"/>
                </a:solidFill>
                <a:latin typeface="Calibri"/>
                <a:ea typeface="Calibri"/>
                <a:cs typeface="Calibri"/>
                <a:sym typeface="Calibri"/>
              </a:rPr>
              <a:t>Merci à nos commanditaires</a:t>
            </a:r>
            <a:br>
              <a:rPr lang="fr-CA" sz="3100">
                <a:solidFill>
                  <a:srgbClr val="FFFFFF"/>
                </a:solidFill>
                <a:latin typeface="Calibri"/>
                <a:ea typeface="Calibri"/>
                <a:cs typeface="Calibri"/>
                <a:sym typeface="Calibri"/>
              </a:rPr>
            </a:br>
            <a:r>
              <a:rPr lang="fr-CA" sz="3100">
                <a:solidFill>
                  <a:srgbClr val="FFFFFF"/>
                </a:solidFill>
                <a:latin typeface="Calibri"/>
                <a:ea typeface="Calibri"/>
                <a:cs typeface="Calibri"/>
                <a:sym typeface="Calibri"/>
              </a:rPr>
              <a:t>OR et </a:t>
            </a:r>
            <a:r>
              <a:rPr lang="fr-CA" sz="3100">
                <a:solidFill>
                  <a:srgbClr val="FFFFFF"/>
                </a:solidFill>
              </a:rPr>
              <a:t>ARGENT</a:t>
            </a:r>
            <a:endParaRPr sz="3100">
              <a:solidFill>
                <a:srgbClr val="FFFFFF"/>
              </a:solidFill>
              <a:latin typeface="Calibri"/>
              <a:ea typeface="Calibri"/>
              <a:cs typeface="Calibri"/>
              <a:sym typeface="Calibri"/>
            </a:endParaRPr>
          </a:p>
        </p:txBody>
      </p:sp>
      <p:pic>
        <p:nvPicPr>
          <p:cNvPr id="125" name="Google Shape;125;p4"/>
          <p:cNvPicPr preferRelativeResize="0"/>
          <p:nvPr/>
        </p:nvPicPr>
        <p:blipFill rotWithShape="1">
          <a:blip r:embed="rId3">
            <a:alphaModFix/>
          </a:blip>
          <a:srcRect b="0" l="0" r="0" t="0"/>
          <a:stretch/>
        </p:blipFill>
        <p:spPr>
          <a:xfrm>
            <a:off x="6703114" y="4005257"/>
            <a:ext cx="2823586" cy="2128331"/>
          </a:xfrm>
          <a:prstGeom prst="rect">
            <a:avLst/>
          </a:prstGeom>
          <a:noFill/>
          <a:ln>
            <a:noFill/>
          </a:ln>
        </p:spPr>
      </p:pic>
      <p:pic>
        <p:nvPicPr>
          <p:cNvPr id="126" name="Google Shape;126;p4"/>
          <p:cNvPicPr preferRelativeResize="0"/>
          <p:nvPr/>
        </p:nvPicPr>
        <p:blipFill rotWithShape="1">
          <a:blip r:embed="rId4">
            <a:alphaModFix/>
          </a:blip>
          <a:srcRect b="0" l="0" r="0" t="0"/>
          <a:stretch/>
        </p:blipFill>
        <p:spPr>
          <a:xfrm>
            <a:off x="6796130" y="885611"/>
            <a:ext cx="2637554" cy="239523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0" name="Shape 130"/>
        <p:cNvGrpSpPr/>
        <p:nvPr/>
      </p:nvGrpSpPr>
      <p:grpSpPr>
        <a:xfrm>
          <a:off x="0" y="0"/>
          <a:ext cx="0" cy="0"/>
          <a:chOff x="0" y="0"/>
          <a:chExt cx="0" cy="0"/>
        </a:xfrm>
      </p:grpSpPr>
      <p:sp>
        <p:nvSpPr>
          <p:cNvPr id="131" name="Google Shape;131;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5"/>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5"/>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4" name="Google Shape;134;p5"/>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5" name="Google Shape;135;p5"/>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6" name="Google Shape;136;p5"/>
          <p:cNvSpPr/>
          <p:nvPr/>
        </p:nvSpPr>
        <p:spPr>
          <a:xfrm flipH="1" rot="5400000">
            <a:off x="-1410095" y="1410079"/>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5"/>
          <p:cNvSpPr txBox="1"/>
          <p:nvPr>
            <p:ph type="title"/>
          </p:nvPr>
        </p:nvSpPr>
        <p:spPr>
          <a:xfrm>
            <a:off x="806825" y="457201"/>
            <a:ext cx="2844800" cy="358887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100"/>
              <a:buFont typeface="Calibri"/>
              <a:buNone/>
            </a:pPr>
            <a:r>
              <a:rPr lang="fr-CA" sz="3100">
                <a:solidFill>
                  <a:srgbClr val="FFFFFF"/>
                </a:solidFill>
                <a:latin typeface="Calibri"/>
                <a:ea typeface="Calibri"/>
                <a:cs typeface="Calibri"/>
                <a:sym typeface="Calibri"/>
              </a:rPr>
              <a:t>Merci à nos commanditaires</a:t>
            </a:r>
            <a:br>
              <a:rPr lang="fr-CA" sz="3100">
                <a:solidFill>
                  <a:srgbClr val="FFFFFF"/>
                </a:solidFill>
                <a:latin typeface="Calibri"/>
                <a:ea typeface="Calibri"/>
                <a:cs typeface="Calibri"/>
                <a:sym typeface="Calibri"/>
              </a:rPr>
            </a:br>
            <a:r>
              <a:rPr lang="fr-CA" sz="3100">
                <a:solidFill>
                  <a:srgbClr val="FFFFFF"/>
                </a:solidFill>
              </a:rPr>
              <a:t>BRONZE</a:t>
            </a:r>
            <a:endParaRPr sz="3100">
              <a:solidFill>
                <a:srgbClr val="FFFFFF"/>
              </a:solidFill>
              <a:latin typeface="Calibri"/>
              <a:ea typeface="Calibri"/>
              <a:cs typeface="Calibri"/>
              <a:sym typeface="Calibri"/>
            </a:endParaRPr>
          </a:p>
        </p:txBody>
      </p:sp>
      <p:pic>
        <p:nvPicPr>
          <p:cNvPr id="138" name="Google Shape;138;p5"/>
          <p:cNvPicPr preferRelativeResize="0"/>
          <p:nvPr/>
        </p:nvPicPr>
        <p:blipFill rotWithShape="1">
          <a:blip r:embed="rId3">
            <a:alphaModFix/>
          </a:blip>
          <a:srcRect b="0" l="0" r="0" t="0"/>
          <a:stretch/>
        </p:blipFill>
        <p:spPr>
          <a:xfrm>
            <a:off x="6462862" y="511388"/>
            <a:ext cx="3143250" cy="1790700"/>
          </a:xfrm>
          <a:prstGeom prst="rect">
            <a:avLst/>
          </a:prstGeom>
          <a:noFill/>
          <a:ln>
            <a:noFill/>
          </a:ln>
        </p:spPr>
      </p:pic>
      <p:pic>
        <p:nvPicPr>
          <p:cNvPr id="139" name="Google Shape;139;p5"/>
          <p:cNvPicPr preferRelativeResize="0"/>
          <p:nvPr/>
        </p:nvPicPr>
        <p:blipFill rotWithShape="1">
          <a:blip r:embed="rId4">
            <a:alphaModFix/>
          </a:blip>
          <a:srcRect b="0" l="0" r="0" t="0"/>
          <a:stretch/>
        </p:blipFill>
        <p:spPr>
          <a:xfrm>
            <a:off x="4273042" y="2446538"/>
            <a:ext cx="2189819" cy="1250994"/>
          </a:xfrm>
          <a:prstGeom prst="rect">
            <a:avLst/>
          </a:prstGeom>
          <a:noFill/>
          <a:ln>
            <a:noFill/>
          </a:ln>
        </p:spPr>
      </p:pic>
      <p:pic>
        <p:nvPicPr>
          <p:cNvPr id="140" name="Google Shape;140;p5"/>
          <p:cNvPicPr preferRelativeResize="0"/>
          <p:nvPr/>
        </p:nvPicPr>
        <p:blipFill rotWithShape="1">
          <a:blip r:embed="rId5">
            <a:alphaModFix/>
          </a:blip>
          <a:srcRect b="0" l="0" r="0" t="0"/>
          <a:stretch/>
        </p:blipFill>
        <p:spPr>
          <a:xfrm>
            <a:off x="6698069" y="2467895"/>
            <a:ext cx="2189819" cy="1250994"/>
          </a:xfrm>
          <a:prstGeom prst="rect">
            <a:avLst/>
          </a:prstGeom>
          <a:noFill/>
          <a:ln>
            <a:noFill/>
          </a:ln>
        </p:spPr>
      </p:pic>
      <p:pic>
        <p:nvPicPr>
          <p:cNvPr id="141" name="Google Shape;141;p5"/>
          <p:cNvPicPr preferRelativeResize="0"/>
          <p:nvPr/>
        </p:nvPicPr>
        <p:blipFill rotWithShape="1">
          <a:blip r:embed="rId6">
            <a:alphaModFix/>
          </a:blip>
          <a:srcRect b="0" l="0" r="0" t="0"/>
          <a:stretch/>
        </p:blipFill>
        <p:spPr>
          <a:xfrm>
            <a:off x="9606112" y="2522262"/>
            <a:ext cx="1985963" cy="1128713"/>
          </a:xfrm>
          <a:prstGeom prst="rect">
            <a:avLst/>
          </a:prstGeom>
          <a:noFill/>
          <a:ln>
            <a:noFill/>
          </a:ln>
        </p:spPr>
      </p:pic>
      <p:pic>
        <p:nvPicPr>
          <p:cNvPr id="142" name="Google Shape;142;p5"/>
          <p:cNvPicPr preferRelativeResize="0"/>
          <p:nvPr/>
        </p:nvPicPr>
        <p:blipFill rotWithShape="1">
          <a:blip r:embed="rId7">
            <a:alphaModFix/>
          </a:blip>
          <a:srcRect b="0" l="0" r="0" t="0"/>
          <a:stretch/>
        </p:blipFill>
        <p:spPr>
          <a:xfrm>
            <a:off x="8499108" y="4193687"/>
            <a:ext cx="2099985" cy="1128714"/>
          </a:xfrm>
          <a:prstGeom prst="rect">
            <a:avLst/>
          </a:prstGeom>
          <a:noFill/>
          <a:ln>
            <a:noFill/>
          </a:ln>
        </p:spPr>
      </p:pic>
      <p:pic>
        <p:nvPicPr>
          <p:cNvPr id="143" name="Google Shape;143;p5"/>
          <p:cNvPicPr preferRelativeResize="0"/>
          <p:nvPr/>
        </p:nvPicPr>
        <p:blipFill rotWithShape="1">
          <a:blip r:embed="rId8">
            <a:alphaModFix/>
          </a:blip>
          <a:srcRect b="0" l="0" r="0" t="0"/>
          <a:stretch/>
        </p:blipFill>
        <p:spPr>
          <a:xfrm>
            <a:off x="5299308" y="3920138"/>
            <a:ext cx="2678748" cy="15318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6"/>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6"/>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6"/>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6"/>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6"/>
          <p:cNvSpPr/>
          <p:nvPr/>
        </p:nvSpPr>
        <p:spPr>
          <a:xfrm flipH="1" rot="5400000">
            <a:off x="-1410095" y="1410079"/>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6"/>
          <p:cNvSpPr txBox="1"/>
          <p:nvPr>
            <p:ph type="title"/>
          </p:nvPr>
        </p:nvSpPr>
        <p:spPr>
          <a:xfrm>
            <a:off x="806825" y="457201"/>
            <a:ext cx="2844800" cy="3588870"/>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3100"/>
              <a:buFont typeface="Calibri"/>
              <a:buNone/>
            </a:pPr>
            <a:r>
              <a:rPr lang="fr-CA" sz="3100">
                <a:solidFill>
                  <a:srgbClr val="FFFFFF"/>
                </a:solidFill>
                <a:latin typeface="Calibri"/>
                <a:ea typeface="Calibri"/>
                <a:cs typeface="Calibri"/>
                <a:sym typeface="Calibri"/>
              </a:rPr>
              <a:t>Merci à nos commanditaires</a:t>
            </a:r>
            <a:endParaRPr sz="3100">
              <a:solidFill>
                <a:srgbClr val="FFFFFF"/>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b="0" l="0" r="0" t="0"/>
          <a:stretch/>
        </p:blipFill>
        <p:spPr>
          <a:xfrm>
            <a:off x="4109988" y="412057"/>
            <a:ext cx="1563027" cy="874649"/>
          </a:xfrm>
          <a:prstGeom prst="rect">
            <a:avLst/>
          </a:prstGeom>
          <a:noFill/>
          <a:ln>
            <a:noFill/>
          </a:ln>
        </p:spPr>
      </p:pic>
      <p:pic>
        <p:nvPicPr>
          <p:cNvPr id="156" name="Google Shape;156;p6"/>
          <p:cNvPicPr preferRelativeResize="0"/>
          <p:nvPr/>
        </p:nvPicPr>
        <p:blipFill rotWithShape="1">
          <a:blip r:embed="rId4">
            <a:alphaModFix/>
          </a:blip>
          <a:srcRect b="0" l="0" r="0" t="0"/>
          <a:stretch/>
        </p:blipFill>
        <p:spPr>
          <a:xfrm>
            <a:off x="5745208" y="371903"/>
            <a:ext cx="1656353" cy="954929"/>
          </a:xfrm>
          <a:prstGeom prst="rect">
            <a:avLst/>
          </a:prstGeom>
          <a:noFill/>
          <a:ln>
            <a:noFill/>
          </a:ln>
        </p:spPr>
      </p:pic>
      <p:pic>
        <p:nvPicPr>
          <p:cNvPr id="157" name="Google Shape;157;p6"/>
          <p:cNvPicPr preferRelativeResize="0"/>
          <p:nvPr/>
        </p:nvPicPr>
        <p:blipFill rotWithShape="1">
          <a:blip r:embed="rId5">
            <a:alphaModFix/>
          </a:blip>
          <a:srcRect b="0" l="0" r="0" t="0"/>
          <a:stretch/>
        </p:blipFill>
        <p:spPr>
          <a:xfrm>
            <a:off x="7473719" y="412058"/>
            <a:ext cx="1740205" cy="954930"/>
          </a:xfrm>
          <a:prstGeom prst="rect">
            <a:avLst/>
          </a:prstGeom>
          <a:noFill/>
          <a:ln>
            <a:noFill/>
          </a:ln>
        </p:spPr>
      </p:pic>
      <p:pic>
        <p:nvPicPr>
          <p:cNvPr id="158" name="Google Shape;158;p6"/>
          <p:cNvPicPr preferRelativeResize="0"/>
          <p:nvPr/>
        </p:nvPicPr>
        <p:blipFill rotWithShape="1">
          <a:blip r:embed="rId6">
            <a:alphaModFix/>
          </a:blip>
          <a:srcRect b="0" l="0" r="0" t="0"/>
          <a:stretch/>
        </p:blipFill>
        <p:spPr>
          <a:xfrm>
            <a:off x="9160890" y="461150"/>
            <a:ext cx="1651623" cy="856743"/>
          </a:xfrm>
          <a:prstGeom prst="rect">
            <a:avLst/>
          </a:prstGeom>
          <a:noFill/>
          <a:ln>
            <a:noFill/>
          </a:ln>
        </p:spPr>
      </p:pic>
      <p:pic>
        <p:nvPicPr>
          <p:cNvPr id="159" name="Google Shape;159;p6"/>
          <p:cNvPicPr preferRelativeResize="0"/>
          <p:nvPr/>
        </p:nvPicPr>
        <p:blipFill rotWithShape="1">
          <a:blip r:embed="rId7">
            <a:alphaModFix/>
          </a:blip>
          <a:srcRect b="0" l="0" r="0" t="0"/>
          <a:stretch/>
        </p:blipFill>
        <p:spPr>
          <a:xfrm>
            <a:off x="6050969" y="1664861"/>
            <a:ext cx="1503766" cy="545722"/>
          </a:xfrm>
          <a:prstGeom prst="rect">
            <a:avLst/>
          </a:prstGeom>
          <a:noFill/>
          <a:ln>
            <a:noFill/>
          </a:ln>
        </p:spPr>
      </p:pic>
      <p:pic>
        <p:nvPicPr>
          <p:cNvPr id="160" name="Google Shape;160;p6"/>
          <p:cNvPicPr preferRelativeResize="0"/>
          <p:nvPr/>
        </p:nvPicPr>
        <p:blipFill rotWithShape="1">
          <a:blip r:embed="rId8">
            <a:alphaModFix/>
          </a:blip>
          <a:srcRect b="0" l="0" r="0" t="0"/>
          <a:stretch/>
        </p:blipFill>
        <p:spPr>
          <a:xfrm>
            <a:off x="10072843" y="2728215"/>
            <a:ext cx="1668209" cy="889494"/>
          </a:xfrm>
          <a:prstGeom prst="rect">
            <a:avLst/>
          </a:prstGeom>
          <a:noFill/>
          <a:ln>
            <a:noFill/>
          </a:ln>
        </p:spPr>
      </p:pic>
      <p:pic>
        <p:nvPicPr>
          <p:cNvPr id="161" name="Google Shape;161;p6"/>
          <p:cNvPicPr preferRelativeResize="0"/>
          <p:nvPr/>
        </p:nvPicPr>
        <p:blipFill rotWithShape="1">
          <a:blip r:embed="rId9">
            <a:alphaModFix/>
          </a:blip>
          <a:srcRect b="0" l="0" r="0" t="0"/>
          <a:stretch/>
        </p:blipFill>
        <p:spPr>
          <a:xfrm>
            <a:off x="10167314" y="1425114"/>
            <a:ext cx="1866404" cy="1025208"/>
          </a:xfrm>
          <a:prstGeom prst="rect">
            <a:avLst/>
          </a:prstGeom>
          <a:noFill/>
          <a:ln>
            <a:noFill/>
          </a:ln>
        </p:spPr>
      </p:pic>
      <p:pic>
        <p:nvPicPr>
          <p:cNvPr id="162" name="Google Shape;162;p6"/>
          <p:cNvPicPr preferRelativeResize="0"/>
          <p:nvPr/>
        </p:nvPicPr>
        <p:blipFill rotWithShape="1">
          <a:blip r:embed="rId10">
            <a:alphaModFix/>
          </a:blip>
          <a:srcRect b="0" l="0" r="0" t="0"/>
          <a:stretch/>
        </p:blipFill>
        <p:spPr>
          <a:xfrm>
            <a:off x="6528516" y="3968144"/>
            <a:ext cx="3457770" cy="991389"/>
          </a:xfrm>
          <a:prstGeom prst="rect">
            <a:avLst/>
          </a:prstGeom>
          <a:noFill/>
          <a:ln>
            <a:noFill/>
          </a:ln>
        </p:spPr>
      </p:pic>
      <p:pic>
        <p:nvPicPr>
          <p:cNvPr id="163" name="Google Shape;163;p6"/>
          <p:cNvPicPr preferRelativeResize="0"/>
          <p:nvPr/>
        </p:nvPicPr>
        <p:blipFill rotWithShape="1">
          <a:blip r:embed="rId11">
            <a:alphaModFix/>
          </a:blip>
          <a:srcRect b="0" l="0" r="0" t="0"/>
          <a:stretch/>
        </p:blipFill>
        <p:spPr>
          <a:xfrm>
            <a:off x="7767310" y="2665586"/>
            <a:ext cx="1864901" cy="1025209"/>
          </a:xfrm>
          <a:prstGeom prst="rect">
            <a:avLst/>
          </a:prstGeom>
          <a:noFill/>
          <a:ln>
            <a:noFill/>
          </a:ln>
        </p:spPr>
      </p:pic>
      <p:pic>
        <p:nvPicPr>
          <p:cNvPr id="164" name="Google Shape;164;p6"/>
          <p:cNvPicPr preferRelativeResize="0"/>
          <p:nvPr/>
        </p:nvPicPr>
        <p:blipFill rotWithShape="1">
          <a:blip r:embed="rId12">
            <a:alphaModFix/>
          </a:blip>
          <a:srcRect b="0" l="0" r="0" t="0"/>
          <a:stretch/>
        </p:blipFill>
        <p:spPr>
          <a:xfrm>
            <a:off x="4339515" y="2577809"/>
            <a:ext cx="1333500" cy="1333500"/>
          </a:xfrm>
          <a:prstGeom prst="rect">
            <a:avLst/>
          </a:prstGeom>
          <a:noFill/>
          <a:ln>
            <a:noFill/>
          </a:ln>
        </p:spPr>
      </p:pic>
      <p:pic>
        <p:nvPicPr>
          <p:cNvPr id="165" name="Google Shape;165;p6"/>
          <p:cNvPicPr preferRelativeResize="0"/>
          <p:nvPr/>
        </p:nvPicPr>
        <p:blipFill rotWithShape="1">
          <a:blip r:embed="rId13">
            <a:alphaModFix/>
          </a:blip>
          <a:srcRect b="0" l="0" r="0" t="0"/>
          <a:stretch/>
        </p:blipFill>
        <p:spPr>
          <a:xfrm>
            <a:off x="7238680" y="5202408"/>
            <a:ext cx="1774573" cy="967236"/>
          </a:xfrm>
          <a:prstGeom prst="rect">
            <a:avLst/>
          </a:prstGeom>
          <a:noFill/>
          <a:ln>
            <a:noFill/>
          </a:ln>
        </p:spPr>
      </p:pic>
      <p:pic>
        <p:nvPicPr>
          <p:cNvPr id="166" name="Google Shape;166;p6"/>
          <p:cNvPicPr preferRelativeResize="0"/>
          <p:nvPr/>
        </p:nvPicPr>
        <p:blipFill rotWithShape="1">
          <a:blip r:embed="rId14">
            <a:alphaModFix/>
          </a:blip>
          <a:srcRect b="0" l="0" r="0" t="0"/>
          <a:stretch/>
        </p:blipFill>
        <p:spPr>
          <a:xfrm>
            <a:off x="4167838" y="1478363"/>
            <a:ext cx="1578726" cy="1099449"/>
          </a:xfrm>
          <a:prstGeom prst="rect">
            <a:avLst/>
          </a:prstGeom>
          <a:noFill/>
          <a:ln>
            <a:noFill/>
          </a:ln>
        </p:spPr>
      </p:pic>
      <p:pic>
        <p:nvPicPr>
          <p:cNvPr id="167" name="Google Shape;167;p6"/>
          <p:cNvPicPr preferRelativeResize="0"/>
          <p:nvPr/>
        </p:nvPicPr>
        <p:blipFill rotWithShape="1">
          <a:blip r:embed="rId15">
            <a:alphaModFix/>
          </a:blip>
          <a:srcRect b="0" l="0" r="0" t="0"/>
          <a:stretch/>
        </p:blipFill>
        <p:spPr>
          <a:xfrm>
            <a:off x="7949759" y="1414679"/>
            <a:ext cx="1928918" cy="1046086"/>
          </a:xfrm>
          <a:prstGeom prst="rect">
            <a:avLst/>
          </a:prstGeom>
          <a:noFill/>
          <a:ln>
            <a:noFill/>
          </a:ln>
        </p:spPr>
      </p:pic>
      <p:pic>
        <p:nvPicPr>
          <p:cNvPr id="168" name="Google Shape;168;p6"/>
          <p:cNvPicPr preferRelativeResize="0"/>
          <p:nvPr/>
        </p:nvPicPr>
        <p:blipFill rotWithShape="1">
          <a:blip r:embed="rId16">
            <a:alphaModFix/>
          </a:blip>
          <a:srcRect b="0" l="0" r="0" t="0"/>
          <a:stretch/>
        </p:blipFill>
        <p:spPr>
          <a:xfrm>
            <a:off x="5838395" y="2672777"/>
            <a:ext cx="1928917" cy="1052509"/>
          </a:xfrm>
          <a:prstGeom prst="rect">
            <a:avLst/>
          </a:prstGeom>
          <a:noFill/>
          <a:ln>
            <a:noFill/>
          </a:ln>
        </p:spPr>
      </p:pic>
      <p:pic>
        <p:nvPicPr>
          <p:cNvPr id="169" name="Google Shape;169;p6"/>
          <p:cNvPicPr preferRelativeResize="0"/>
          <p:nvPr/>
        </p:nvPicPr>
        <p:blipFill>
          <a:blip r:embed="rId17">
            <a:alphaModFix/>
          </a:blip>
          <a:stretch>
            <a:fillRect/>
          </a:stretch>
        </p:blipFill>
        <p:spPr>
          <a:xfrm>
            <a:off x="9709950" y="5156381"/>
            <a:ext cx="1928900" cy="1030395"/>
          </a:xfrm>
          <a:prstGeom prst="rect">
            <a:avLst/>
          </a:prstGeom>
          <a:noFill/>
          <a:ln>
            <a:noFill/>
          </a:ln>
        </p:spPr>
      </p:pic>
      <p:pic>
        <p:nvPicPr>
          <p:cNvPr id="170" name="Google Shape;170;p6"/>
          <p:cNvPicPr preferRelativeResize="0"/>
          <p:nvPr/>
        </p:nvPicPr>
        <p:blipFill>
          <a:blip r:embed="rId18">
            <a:alphaModFix/>
          </a:blip>
          <a:stretch>
            <a:fillRect/>
          </a:stretch>
        </p:blipFill>
        <p:spPr>
          <a:xfrm>
            <a:off x="4167862" y="5202401"/>
            <a:ext cx="1928900" cy="1004774"/>
          </a:xfrm>
          <a:prstGeom prst="rect">
            <a:avLst/>
          </a:prstGeom>
          <a:noFill/>
          <a:ln>
            <a:noFill/>
          </a:ln>
        </p:spPr>
      </p:pic>
      <p:pic>
        <p:nvPicPr>
          <p:cNvPr id="171" name="Google Shape;171;p6"/>
          <p:cNvPicPr preferRelativeResize="0"/>
          <p:nvPr/>
        </p:nvPicPr>
        <p:blipFill>
          <a:blip r:embed="rId19">
            <a:alphaModFix/>
          </a:blip>
          <a:stretch>
            <a:fillRect/>
          </a:stretch>
        </p:blipFill>
        <p:spPr>
          <a:xfrm>
            <a:off x="10927809" y="339794"/>
            <a:ext cx="1170057" cy="1099450"/>
          </a:xfrm>
          <a:prstGeom prst="rect">
            <a:avLst/>
          </a:prstGeom>
          <a:noFill/>
          <a:ln>
            <a:noFill/>
          </a:ln>
        </p:spPr>
      </p:pic>
      <p:pic>
        <p:nvPicPr>
          <p:cNvPr id="172" name="Google Shape;172;p6"/>
          <p:cNvPicPr preferRelativeResize="0"/>
          <p:nvPr/>
        </p:nvPicPr>
        <p:blipFill>
          <a:blip r:embed="rId20">
            <a:alphaModFix/>
          </a:blip>
          <a:stretch>
            <a:fillRect/>
          </a:stretch>
        </p:blipFill>
        <p:spPr>
          <a:xfrm>
            <a:off x="4230600" y="4277350"/>
            <a:ext cx="1887521" cy="4100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8"/>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9" name="Google Shape;179;p8"/>
          <p:cNvSpPr/>
          <p:nvPr/>
        </p:nvSpPr>
        <p:spPr>
          <a:xfrm flipH="1" rot="10800000">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8"/>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1" name="Google Shape;181;p8"/>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8"/>
          <p:cNvSpPr txBox="1"/>
          <p:nvPr>
            <p:ph type="title"/>
          </p:nvPr>
        </p:nvSpPr>
        <p:spPr>
          <a:xfrm>
            <a:off x="1371599" y="294538"/>
            <a:ext cx="9895951" cy="103366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lang="fr-CA" sz="4000">
                <a:solidFill>
                  <a:srgbClr val="FFFFFF"/>
                </a:solidFill>
              </a:rPr>
              <a:t>Règlements et types de vélo autorisés</a:t>
            </a:r>
            <a:endParaRPr/>
          </a:p>
        </p:txBody>
      </p:sp>
      <p:sp>
        <p:nvSpPr>
          <p:cNvPr id="183" name="Google Shape;183;p8"/>
          <p:cNvSpPr txBox="1"/>
          <p:nvPr>
            <p:ph idx="1" type="body"/>
          </p:nvPr>
        </p:nvSpPr>
        <p:spPr>
          <a:xfrm>
            <a:off x="876300" y="1704975"/>
            <a:ext cx="10848975" cy="4752975"/>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000"/>
              <a:buChar char="•"/>
            </a:pPr>
            <a:r>
              <a:rPr lang="fr-CA" sz="2000" u="sng">
                <a:solidFill>
                  <a:schemeClr val="hlink"/>
                </a:solidFill>
                <a:hlinkClick r:id="rId3"/>
              </a:rPr>
              <a:t>Règlements – Vélo Club St-Hyacinthe (veloclubsh.com)</a:t>
            </a:r>
            <a:endParaRPr sz="2000"/>
          </a:p>
          <a:p>
            <a:pPr indent="0" lvl="0" marL="0" rtl="0" algn="ctr">
              <a:lnSpc>
                <a:spcPct val="115000"/>
              </a:lnSpc>
              <a:spcBef>
                <a:spcPts val="1200"/>
              </a:spcBef>
              <a:spcAft>
                <a:spcPts val="0"/>
              </a:spcAft>
              <a:buNone/>
            </a:pPr>
            <a:r>
              <a:rPr lang="fr-CA" sz="2100"/>
              <a:t>Types de vélo</a:t>
            </a:r>
            <a:endParaRPr sz="2100"/>
          </a:p>
          <a:p>
            <a:pPr indent="0" lvl="0" marL="0" rtl="0" algn="ctr">
              <a:lnSpc>
                <a:spcPct val="115000"/>
              </a:lnSpc>
              <a:spcBef>
                <a:spcPts val="1200"/>
              </a:spcBef>
              <a:spcAft>
                <a:spcPts val="0"/>
              </a:spcAft>
              <a:buNone/>
            </a:pPr>
            <a:r>
              <a:rPr b="1" lang="fr-CA" sz="1900"/>
              <a:t>Acceptés</a:t>
            </a:r>
            <a:endParaRPr b="1" sz="1900"/>
          </a:p>
          <a:p>
            <a:pPr indent="-241300" lvl="0" marL="228600" rtl="0" algn="l">
              <a:lnSpc>
                <a:spcPct val="115000"/>
              </a:lnSpc>
              <a:spcBef>
                <a:spcPts val="1200"/>
              </a:spcBef>
              <a:spcAft>
                <a:spcPts val="0"/>
              </a:spcAft>
              <a:buSzPts val="2000"/>
              <a:buChar char="•"/>
            </a:pPr>
            <a:r>
              <a:rPr lang="fr-CA" sz="1800"/>
              <a:t>Vélo de route</a:t>
            </a:r>
            <a:endParaRPr sz="1800"/>
          </a:p>
          <a:p>
            <a:pPr indent="-241300" lvl="0" marL="228600" rtl="0" algn="l">
              <a:lnSpc>
                <a:spcPct val="115000"/>
              </a:lnSpc>
              <a:spcBef>
                <a:spcPts val="0"/>
              </a:spcBef>
              <a:spcAft>
                <a:spcPts val="0"/>
              </a:spcAft>
              <a:buSzPts val="2000"/>
              <a:buChar char="•"/>
            </a:pPr>
            <a:r>
              <a:rPr lang="fr-CA" sz="1800"/>
              <a:t>Vélo de gravelle</a:t>
            </a:r>
            <a:r>
              <a:rPr lang="fr-CA" sz="1800">
                <a:uFill>
                  <a:noFill/>
                </a:uFill>
                <a:hlinkClick r:id="rId4"/>
              </a:rPr>
              <a:t> et cyclocross </a:t>
            </a:r>
            <a:endParaRPr sz="1800"/>
          </a:p>
          <a:p>
            <a:pPr indent="-241300" lvl="0" marL="228600" rtl="0" algn="l">
              <a:lnSpc>
                <a:spcPct val="115000"/>
              </a:lnSpc>
              <a:spcBef>
                <a:spcPts val="0"/>
              </a:spcBef>
              <a:spcAft>
                <a:spcPts val="0"/>
              </a:spcAft>
              <a:buSzPts val="2000"/>
              <a:buChar char="•"/>
            </a:pPr>
            <a:r>
              <a:rPr lang="fr-CA" sz="1800"/>
              <a:t>Vélo de cyclotourisme</a:t>
            </a:r>
            <a:endParaRPr sz="1800"/>
          </a:p>
          <a:p>
            <a:pPr indent="-241300" lvl="0" marL="228600" rtl="0" algn="l">
              <a:lnSpc>
                <a:spcPct val="115000"/>
              </a:lnSpc>
              <a:spcBef>
                <a:spcPts val="0"/>
              </a:spcBef>
              <a:spcAft>
                <a:spcPts val="0"/>
              </a:spcAft>
              <a:buSzPts val="2000"/>
              <a:buChar char="•"/>
            </a:pPr>
            <a:r>
              <a:rPr lang="fr-CA" sz="1800"/>
              <a:t>Vélo hybride</a:t>
            </a:r>
            <a:endParaRPr sz="1800"/>
          </a:p>
          <a:p>
            <a:pPr indent="-228600" lvl="0" marL="228600" rtl="0" algn="l">
              <a:lnSpc>
                <a:spcPct val="154411"/>
              </a:lnSpc>
              <a:spcBef>
                <a:spcPts val="0"/>
              </a:spcBef>
              <a:spcAft>
                <a:spcPts val="0"/>
              </a:spcAft>
              <a:buSzPts val="1800"/>
              <a:buFont typeface="Calibri"/>
              <a:buChar char="•"/>
            </a:pPr>
            <a:r>
              <a:rPr b="1" lang="fr-CA" sz="1800" u="sng">
                <a:solidFill>
                  <a:srgbClr val="2A2A2A"/>
                </a:solidFill>
                <a:highlight>
                  <a:srgbClr val="FFFFFF"/>
                </a:highlight>
              </a:rPr>
              <a:t>Assistance variable</a:t>
            </a:r>
            <a:endParaRPr b="1" sz="1800" u="sng">
              <a:solidFill>
                <a:srgbClr val="2A2A2A"/>
              </a:solidFill>
              <a:highlight>
                <a:srgbClr val="FFFFFF"/>
              </a:highlight>
            </a:endParaRPr>
          </a:p>
          <a:p>
            <a:pPr indent="0" lvl="0" marL="228600" rtl="0" algn="ctr">
              <a:lnSpc>
                <a:spcPct val="115000"/>
              </a:lnSpc>
              <a:spcBef>
                <a:spcPts val="2300"/>
              </a:spcBef>
              <a:spcAft>
                <a:spcPts val="0"/>
              </a:spcAft>
              <a:buNone/>
            </a:pPr>
            <a:r>
              <a:rPr b="1" lang="fr-CA" sz="1900"/>
              <a:t>Acceptés dans un groupe séparé</a:t>
            </a:r>
            <a:endParaRPr b="1" sz="1900"/>
          </a:p>
          <a:p>
            <a:pPr indent="-228600" lvl="0" marL="228600" rtl="0" algn="just">
              <a:lnSpc>
                <a:spcPct val="115000"/>
              </a:lnSpc>
              <a:spcBef>
                <a:spcPts val="1200"/>
              </a:spcBef>
              <a:spcAft>
                <a:spcPts val="0"/>
              </a:spcAft>
              <a:buClr>
                <a:srgbClr val="2A2A2A"/>
              </a:buClr>
              <a:buSzPts val="1800"/>
              <a:buFont typeface="Calibri"/>
              <a:buChar char="•"/>
            </a:pPr>
            <a:r>
              <a:rPr b="1" lang="fr-CA" sz="1800">
                <a:solidFill>
                  <a:srgbClr val="262C34"/>
                </a:solidFill>
                <a:highlight>
                  <a:srgbClr val="FFFFFF"/>
                </a:highlight>
              </a:rPr>
              <a:t>Hybride confort / Confort assistance électrique</a:t>
            </a:r>
            <a:endParaRPr b="1" sz="1800">
              <a:solidFill>
                <a:srgbClr val="262C34"/>
              </a:solidFill>
              <a:highlight>
                <a:srgbClr val="FFFFFF"/>
              </a:highlight>
            </a:endParaRPr>
          </a:p>
          <a:p>
            <a:pPr indent="0" lvl="0" marL="228600" rtl="0" algn="ctr">
              <a:lnSpc>
                <a:spcPct val="115000"/>
              </a:lnSpc>
              <a:spcBef>
                <a:spcPts val="600"/>
              </a:spcBef>
              <a:spcAft>
                <a:spcPts val="600"/>
              </a:spcAft>
              <a:buNone/>
            </a:pPr>
            <a:r>
              <a:rPr b="1" lang="fr-CA" sz="1800">
                <a:solidFill>
                  <a:srgbClr val="262C34"/>
                </a:solidFill>
                <a:highlight>
                  <a:srgbClr val="FFFFFF"/>
                </a:highlight>
              </a:rPr>
              <a:t>* Voir les détails sur site internet https://www.veloclubsh.com/</a:t>
            </a:r>
            <a:endParaRPr b="1" sz="1800">
              <a:solidFill>
                <a:srgbClr val="262C34"/>
              </a:solidFill>
              <a:highlight>
                <a:srgbClr val="FFFFFF"/>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9"/>
          <p:cNvSpPr/>
          <p:nvPr/>
        </p:nvSpPr>
        <p:spPr>
          <a:xfrm flipH="1">
            <a:off x="-1" y="-1"/>
            <a:ext cx="12191998" cy="1590742"/>
          </a:xfrm>
          <a:prstGeom prst="rect">
            <a:avLst/>
          </a:prstGeom>
          <a:gradFill>
            <a:gsLst>
              <a:gs pos="0">
                <a:srgbClr val="000000"/>
              </a:gs>
              <a:gs pos="100000">
                <a:srgbClr val="2F5496"/>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9"/>
          <p:cNvSpPr/>
          <p:nvPr/>
        </p:nvSpPr>
        <p:spPr>
          <a:xfrm flipH="1" rot="10800000">
            <a:off x="-3" y="0"/>
            <a:ext cx="8115306" cy="1590742"/>
          </a:xfrm>
          <a:prstGeom prst="rect">
            <a:avLst/>
          </a:prstGeom>
          <a:gradFill>
            <a:gsLst>
              <a:gs pos="0">
                <a:srgbClr val="4472C4">
                  <a:alpha val="0"/>
                </a:srgbClr>
              </a:gs>
              <a:gs pos="20000">
                <a:srgbClr val="4472C4">
                  <a:alpha val="0"/>
                </a:srgbClr>
              </a:gs>
              <a:gs pos="100000">
                <a:srgbClr val="1F3864">
                  <a:alpha val="54901"/>
                </a:srgbClr>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9"/>
          <p:cNvSpPr/>
          <p:nvPr/>
        </p:nvSpPr>
        <p:spPr>
          <a:xfrm flipH="1">
            <a:off x="8115299" y="-1"/>
            <a:ext cx="4076698" cy="1590742"/>
          </a:xfrm>
          <a:prstGeom prst="rect">
            <a:avLst/>
          </a:prstGeom>
          <a:gradFill>
            <a:gsLst>
              <a:gs pos="0">
                <a:srgbClr val="4472C4">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9"/>
          <p:cNvSpPr/>
          <p:nvPr/>
        </p:nvSpPr>
        <p:spPr>
          <a:xfrm>
            <a:off x="459350" y="-1"/>
            <a:ext cx="11732646" cy="1597433"/>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3" name="Google Shape;193;p9"/>
          <p:cNvSpPr txBox="1"/>
          <p:nvPr>
            <p:ph type="title"/>
          </p:nvPr>
        </p:nvSpPr>
        <p:spPr>
          <a:xfrm>
            <a:off x="1371599" y="294538"/>
            <a:ext cx="9895951" cy="103366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Calibri"/>
              <a:buNone/>
            </a:pPr>
            <a:r>
              <a:rPr lang="fr-CA" sz="4000">
                <a:solidFill>
                  <a:srgbClr val="FFFFFF"/>
                </a:solidFill>
              </a:rPr>
              <a:t>Formation des nouveaux membres et des encadreurs</a:t>
            </a:r>
            <a:endParaRPr/>
          </a:p>
        </p:txBody>
      </p:sp>
      <p:graphicFrame>
        <p:nvGraphicFramePr>
          <p:cNvPr id="194" name="Google Shape;194;p9"/>
          <p:cNvGraphicFramePr/>
          <p:nvPr/>
        </p:nvGraphicFramePr>
        <p:xfrm>
          <a:off x="1356689" y="2087425"/>
          <a:ext cx="3000000" cy="3000000"/>
        </p:xfrm>
        <a:graphic>
          <a:graphicData uri="http://schemas.openxmlformats.org/drawingml/2006/table">
            <a:tbl>
              <a:tblPr bandRow="1" firstRow="1">
                <a:noFill/>
                <a:tableStyleId>{9A59C255-1DC3-422D-BC28-BB3AB80F2BE5}</a:tableStyleId>
              </a:tblPr>
              <a:tblGrid>
                <a:gridCol w="4419225"/>
                <a:gridCol w="4419225"/>
              </a:tblGrid>
              <a:tr h="304800">
                <a:tc>
                  <a:txBody>
                    <a:bodyPr/>
                    <a:lstStyle/>
                    <a:p>
                      <a:pPr indent="0" lvl="0" marL="0" marR="0" rtl="0" algn="l">
                        <a:spcBef>
                          <a:spcPts val="0"/>
                        </a:spcBef>
                        <a:spcAft>
                          <a:spcPts val="0"/>
                        </a:spcAft>
                        <a:buNone/>
                      </a:pPr>
                      <a:r>
                        <a:rPr lang="fr-CA" sz="2400" u="none" cap="none" strike="noStrike"/>
                        <a:t>Formation théorique</a:t>
                      </a:r>
                      <a:endParaRPr/>
                    </a:p>
                  </a:txBody>
                  <a:tcPr marT="45725" marB="45725" marR="91450" marL="91450"/>
                </a:tc>
                <a:tc>
                  <a:txBody>
                    <a:bodyPr/>
                    <a:lstStyle/>
                    <a:p>
                      <a:pPr indent="0" lvl="0" marL="0" marR="0" rtl="0" algn="l">
                        <a:spcBef>
                          <a:spcPts val="0"/>
                        </a:spcBef>
                        <a:spcAft>
                          <a:spcPts val="0"/>
                        </a:spcAft>
                        <a:buNone/>
                      </a:pPr>
                      <a:r>
                        <a:rPr lang="fr-CA" sz="2400"/>
                        <a:t>Pratique sur route</a:t>
                      </a:r>
                      <a:endParaRPr/>
                    </a:p>
                  </a:txBody>
                  <a:tcPr marT="45725" marB="45725" marR="91450" marL="91450"/>
                </a:tc>
              </a:tr>
              <a:tr h="256200">
                <a:tc>
                  <a:txBody>
                    <a:bodyPr/>
                    <a:lstStyle/>
                    <a:p>
                      <a:pPr indent="0" lvl="0" marL="0" marR="0" rtl="0" algn="l">
                        <a:spcBef>
                          <a:spcPts val="0"/>
                        </a:spcBef>
                        <a:spcAft>
                          <a:spcPts val="0"/>
                        </a:spcAft>
                        <a:buNone/>
                      </a:pPr>
                      <a:r>
                        <a:rPr lang="fr-CA" sz="2400"/>
                        <a:t>Date : 13 avril 2024</a:t>
                      </a:r>
                      <a:endParaRPr/>
                    </a:p>
                    <a:p>
                      <a:pPr indent="0" lvl="0" marL="0" marR="0" rtl="0" algn="l">
                        <a:spcBef>
                          <a:spcPts val="0"/>
                        </a:spcBef>
                        <a:spcAft>
                          <a:spcPts val="0"/>
                        </a:spcAft>
                        <a:buNone/>
                      </a:pPr>
                      <a:r>
                        <a:rPr lang="fr-CA" sz="2400"/>
                        <a:t>Heure : 9 h</a:t>
                      </a:r>
                      <a:endParaRPr/>
                    </a:p>
                    <a:p>
                      <a:pPr indent="0" lvl="0" marL="0" marR="0" rtl="0" algn="l">
                        <a:spcBef>
                          <a:spcPts val="0"/>
                        </a:spcBef>
                        <a:spcAft>
                          <a:spcPts val="0"/>
                        </a:spcAft>
                        <a:buNone/>
                      </a:pPr>
                      <a:r>
                        <a:rPr lang="fr-CA" sz="2400"/>
                        <a:t>Endroit : Centre Humania</a:t>
                      </a:r>
                      <a:endParaRPr sz="2400"/>
                    </a:p>
                    <a:p>
                      <a:pPr indent="0" lvl="0" marL="0" marR="0" rtl="0" algn="l">
                        <a:spcBef>
                          <a:spcPts val="0"/>
                        </a:spcBef>
                        <a:spcAft>
                          <a:spcPts val="0"/>
                        </a:spcAft>
                        <a:buNone/>
                      </a:pPr>
                      <a:r>
                        <a:t/>
                      </a:r>
                      <a:endParaRPr sz="2400"/>
                    </a:p>
                  </a:txBody>
                  <a:tcPr marT="45725" marB="45725" marR="91450" marL="91450"/>
                </a:tc>
                <a:tc>
                  <a:txBody>
                    <a:bodyPr/>
                    <a:lstStyle/>
                    <a:p>
                      <a:pPr indent="0" lvl="0" marL="0" marR="0" rtl="0" algn="l">
                        <a:spcBef>
                          <a:spcPts val="0"/>
                        </a:spcBef>
                        <a:spcAft>
                          <a:spcPts val="0"/>
                        </a:spcAft>
                        <a:buNone/>
                      </a:pPr>
                      <a:r>
                        <a:rPr lang="fr-CA" sz="2400"/>
                        <a:t>Date : 27 avril 2024</a:t>
                      </a:r>
                      <a:endParaRPr/>
                    </a:p>
                    <a:p>
                      <a:pPr indent="0" lvl="0" marL="0" marR="0" rtl="0" algn="l">
                        <a:spcBef>
                          <a:spcPts val="0"/>
                        </a:spcBef>
                        <a:spcAft>
                          <a:spcPts val="0"/>
                        </a:spcAft>
                        <a:buNone/>
                      </a:pPr>
                      <a:r>
                        <a:rPr lang="fr-CA" sz="2400"/>
                        <a:t>Heure : 13 h</a:t>
                      </a:r>
                      <a:endParaRPr/>
                    </a:p>
                    <a:p>
                      <a:pPr indent="0" lvl="0" marL="0" marR="0" rtl="0" algn="l">
                        <a:spcBef>
                          <a:spcPts val="0"/>
                        </a:spcBef>
                        <a:spcAft>
                          <a:spcPts val="0"/>
                        </a:spcAft>
                        <a:buNone/>
                      </a:pPr>
                      <a:r>
                        <a:rPr lang="fr-CA" sz="2400"/>
                        <a:t>Endroit : Parc Casimir-Dessaulles</a:t>
                      </a:r>
                      <a:endParaRPr/>
                    </a:p>
                  </a:txBody>
                  <a:tcPr marT="45725" marB="45725" marR="91450" marL="91450"/>
                </a:tc>
              </a:tr>
            </a:tbl>
          </a:graphicData>
        </a:graphic>
      </p:graphicFrame>
      <p:graphicFrame>
        <p:nvGraphicFramePr>
          <p:cNvPr id="195" name="Google Shape;195;p9"/>
          <p:cNvGraphicFramePr/>
          <p:nvPr/>
        </p:nvGraphicFramePr>
        <p:xfrm>
          <a:off x="1356688" y="4480561"/>
          <a:ext cx="3000000" cy="3000000"/>
        </p:xfrm>
        <a:graphic>
          <a:graphicData uri="http://schemas.openxmlformats.org/drawingml/2006/table">
            <a:tbl>
              <a:tblPr bandRow="1" firstRow="1">
                <a:noFill/>
                <a:tableStyleId>{9A59C255-1DC3-422D-BC28-BB3AB80F2BE5}</a:tableStyleId>
              </a:tblPr>
              <a:tblGrid>
                <a:gridCol w="6758600"/>
              </a:tblGrid>
              <a:tr h="511150">
                <a:tc>
                  <a:txBody>
                    <a:bodyPr/>
                    <a:lstStyle/>
                    <a:p>
                      <a:pPr indent="0" lvl="0" marL="0" marR="0" rtl="0" algn="l">
                        <a:spcBef>
                          <a:spcPts val="0"/>
                        </a:spcBef>
                        <a:spcAft>
                          <a:spcPts val="0"/>
                        </a:spcAft>
                        <a:buNone/>
                      </a:pPr>
                      <a:r>
                        <a:rPr lang="fr-CA" sz="2400"/>
                        <a:t>Formation théorique des encadreurs</a:t>
                      </a:r>
                      <a:endParaRPr/>
                    </a:p>
                  </a:txBody>
                  <a:tcPr marT="45725" marB="45725" marR="91450" marL="91450"/>
                </a:tc>
              </a:tr>
              <a:tr h="1500550">
                <a:tc>
                  <a:txBody>
                    <a:bodyPr/>
                    <a:lstStyle/>
                    <a:p>
                      <a:pPr indent="0" lvl="0" marL="0" marR="0" rtl="0" algn="l">
                        <a:spcBef>
                          <a:spcPts val="0"/>
                        </a:spcBef>
                        <a:spcAft>
                          <a:spcPts val="0"/>
                        </a:spcAft>
                        <a:buNone/>
                      </a:pPr>
                      <a:r>
                        <a:rPr lang="fr-CA" sz="2400"/>
                        <a:t>Date : 10 avril 2024</a:t>
                      </a:r>
                      <a:endParaRPr/>
                    </a:p>
                    <a:p>
                      <a:pPr indent="0" lvl="0" marL="0" marR="0" rtl="0" algn="l">
                        <a:spcBef>
                          <a:spcPts val="0"/>
                        </a:spcBef>
                        <a:spcAft>
                          <a:spcPts val="0"/>
                        </a:spcAft>
                        <a:buNone/>
                      </a:pPr>
                      <a:r>
                        <a:rPr lang="fr-CA" sz="2400"/>
                        <a:t>Heure : 19 h</a:t>
                      </a:r>
                      <a:endParaRPr/>
                    </a:p>
                    <a:p>
                      <a:pPr indent="0" lvl="0" marL="0" marR="0" rtl="0" algn="l">
                        <a:spcBef>
                          <a:spcPts val="0"/>
                        </a:spcBef>
                        <a:spcAft>
                          <a:spcPts val="0"/>
                        </a:spcAft>
                        <a:buNone/>
                      </a:pPr>
                      <a:r>
                        <a:rPr lang="fr-CA" sz="2400"/>
                        <a:t>Endroit : Centre Humania</a:t>
                      </a:r>
                      <a:endParaRPr sz="2400"/>
                    </a:p>
                    <a:p>
                      <a:pPr indent="0" lvl="0" marL="0" marR="0" rtl="0" algn="l">
                        <a:spcBef>
                          <a:spcPts val="0"/>
                        </a:spcBef>
                        <a:spcAft>
                          <a:spcPts val="0"/>
                        </a:spcAft>
                        <a:buNone/>
                      </a:pPr>
                      <a:r>
                        <a:t/>
                      </a:r>
                      <a:endParaRPr sz="2400"/>
                    </a:p>
                  </a:txBody>
                  <a:tcPr marT="45725" marB="45725" marR="91450" marL="91450"/>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g2c3563956f4_1_4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g2c3563956f4_1_42"/>
          <p:cNvSpPr/>
          <p:nvPr/>
        </p:nvSpPr>
        <p:spPr>
          <a:xfrm flipH="1">
            <a:off x="-3" y="-1"/>
            <a:ext cx="12192000" cy="1590600"/>
          </a:xfrm>
          <a:prstGeom prst="rect">
            <a:avLst/>
          </a:prstGeom>
          <a:gradFill>
            <a:gsLst>
              <a:gs pos="0">
                <a:srgbClr val="000000"/>
              </a:gs>
              <a:gs pos="100000">
                <a:srgbClr val="2F5496"/>
              </a:gs>
            </a:gsLst>
            <a:lin ang="8400134"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g2c3563956f4_1_42"/>
          <p:cNvSpPr/>
          <p:nvPr/>
        </p:nvSpPr>
        <p:spPr>
          <a:xfrm flipH="1" rot="10800000">
            <a:off x="-3" y="142"/>
            <a:ext cx="8115300" cy="1590600"/>
          </a:xfrm>
          <a:prstGeom prst="rect">
            <a:avLst/>
          </a:prstGeom>
          <a:gradFill>
            <a:gsLst>
              <a:gs pos="0">
                <a:srgbClr val="4472C4">
                  <a:alpha val="0"/>
                </a:srgbClr>
              </a:gs>
              <a:gs pos="20000">
                <a:srgbClr val="4472C4">
                  <a:alpha val="0"/>
                </a:srgbClr>
              </a:gs>
              <a:gs pos="100000">
                <a:srgbClr val="1F3864">
                  <a:alpha val="54901"/>
                </a:srgbClr>
              </a:gs>
            </a:gsLst>
            <a:lin ang="1380014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g2c3563956f4_1_42"/>
          <p:cNvSpPr/>
          <p:nvPr/>
        </p:nvSpPr>
        <p:spPr>
          <a:xfrm flipH="1">
            <a:off x="8115297" y="-1"/>
            <a:ext cx="4076700" cy="1590600"/>
          </a:xfrm>
          <a:prstGeom prst="rect">
            <a:avLst/>
          </a:prstGeom>
          <a:gradFill>
            <a:gsLst>
              <a:gs pos="0">
                <a:srgbClr val="4472C4">
                  <a:alpha val="65882"/>
                </a:srgbClr>
              </a:gs>
              <a:gs pos="100000">
                <a:srgbClr val="000000">
                  <a:alpha val="29803"/>
                </a:srgbClr>
              </a:gs>
            </a:gsLst>
            <a:lin ang="13199916"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g2c3563956f4_1_42"/>
          <p:cNvSpPr/>
          <p:nvPr/>
        </p:nvSpPr>
        <p:spPr>
          <a:xfrm>
            <a:off x="459350" y="-1"/>
            <a:ext cx="11732700" cy="1597500"/>
          </a:xfrm>
          <a:prstGeom prst="rect">
            <a:avLst/>
          </a:prstGeom>
          <a:gradFill>
            <a:gsLst>
              <a:gs pos="0">
                <a:srgbClr val="000000">
                  <a:alpha val="0"/>
                </a:srgbClr>
              </a:gs>
              <a:gs pos="50000">
                <a:srgbClr val="000000">
                  <a:alpha val="0"/>
                </a:srgbClr>
              </a:gs>
              <a:gs pos="99000">
                <a:srgbClr val="1F3864">
                  <a:alpha val="51764"/>
                </a:srgbClr>
              </a:gs>
              <a:gs pos="100000">
                <a:srgbClr val="1F3864">
                  <a:alpha val="51764"/>
                </a:srgbClr>
              </a:gs>
            </a:gsLst>
            <a:lin ang="167999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g2c3563956f4_1_42"/>
          <p:cNvSpPr txBox="1"/>
          <p:nvPr>
            <p:ph type="title"/>
          </p:nvPr>
        </p:nvSpPr>
        <p:spPr>
          <a:xfrm>
            <a:off x="1371599" y="294538"/>
            <a:ext cx="9896100" cy="1033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lang="fr-CA" sz="4000">
                <a:solidFill>
                  <a:srgbClr val="FFFFFF"/>
                </a:solidFill>
              </a:rPr>
              <a:t>Formation obligatoire des membres</a:t>
            </a:r>
            <a:endParaRPr/>
          </a:p>
        </p:txBody>
      </p:sp>
      <p:graphicFrame>
        <p:nvGraphicFramePr>
          <p:cNvPr id="206" name="Google Shape;206;g2c3563956f4_1_42"/>
          <p:cNvGraphicFramePr/>
          <p:nvPr/>
        </p:nvGraphicFramePr>
        <p:xfrm>
          <a:off x="1371588" y="1847086"/>
          <a:ext cx="3000000" cy="3000000"/>
        </p:xfrm>
        <a:graphic>
          <a:graphicData uri="http://schemas.openxmlformats.org/drawingml/2006/table">
            <a:tbl>
              <a:tblPr bandRow="1" firstRow="1">
                <a:noFill/>
                <a:tableStyleId>{9A59C255-1DC3-422D-BC28-BB3AB80F2BE5}</a:tableStyleId>
              </a:tblPr>
              <a:tblGrid>
                <a:gridCol w="7818400"/>
              </a:tblGrid>
              <a:tr h="560200">
                <a:tc>
                  <a:txBody>
                    <a:bodyPr/>
                    <a:lstStyle/>
                    <a:p>
                      <a:pPr indent="0" lvl="0" marL="0" marR="0" rtl="0" algn="l">
                        <a:spcBef>
                          <a:spcPts val="0"/>
                        </a:spcBef>
                        <a:spcAft>
                          <a:spcPts val="0"/>
                        </a:spcAft>
                        <a:buNone/>
                      </a:pPr>
                      <a:r>
                        <a:rPr lang="fr-CA" sz="2400"/>
                        <a:t>Formation théorique pour tous</a:t>
                      </a:r>
                      <a:endParaRPr/>
                    </a:p>
                  </a:txBody>
                  <a:tcPr marT="45725" marB="45725" marR="91450" marL="91450"/>
                </a:tc>
              </a:tr>
              <a:tr h="4108725">
                <a:tc>
                  <a:txBody>
                    <a:bodyPr/>
                    <a:lstStyle/>
                    <a:p>
                      <a:pPr indent="-381000" lvl="0" marL="457200" marR="0" rtl="0" algn="l">
                        <a:spcBef>
                          <a:spcPts val="0"/>
                        </a:spcBef>
                        <a:spcAft>
                          <a:spcPts val="0"/>
                        </a:spcAft>
                        <a:buSzPts val="2400"/>
                        <a:buChar char="●"/>
                      </a:pPr>
                      <a:r>
                        <a:rPr lang="fr-CA" sz="2400"/>
                        <a:t>Date : D’ici le 1er  mai 2024 ou première sortie avec le club</a:t>
                      </a:r>
                      <a:endParaRPr/>
                    </a:p>
                    <a:p>
                      <a:pPr indent="-381000" lvl="0" marL="457200" marR="0" rtl="0" algn="l">
                        <a:spcBef>
                          <a:spcPts val="0"/>
                        </a:spcBef>
                        <a:spcAft>
                          <a:spcPts val="0"/>
                        </a:spcAft>
                        <a:buSzPts val="2400"/>
                        <a:buChar char="●"/>
                      </a:pPr>
                      <a:r>
                        <a:rPr lang="fr-CA" sz="2400"/>
                        <a:t>Endroit : En ligne (YouTube) 4 vidéos - total 32 minutes</a:t>
                      </a:r>
                      <a:endParaRPr sz="2400"/>
                    </a:p>
                    <a:p>
                      <a:pPr indent="-381000" lvl="0" marL="457200" marR="0" rtl="0" algn="l">
                        <a:spcBef>
                          <a:spcPts val="0"/>
                        </a:spcBef>
                        <a:spcAft>
                          <a:spcPts val="0"/>
                        </a:spcAft>
                        <a:buSzPts val="2400"/>
                        <a:buChar char="●"/>
                      </a:pPr>
                      <a:r>
                        <a:rPr lang="fr-CA" sz="2400"/>
                        <a:t>Lien : d</a:t>
                      </a:r>
                      <a:r>
                        <a:rPr lang="fr-CA" sz="2400"/>
                        <a:t>ans la section Formation du site </a:t>
                      </a:r>
                      <a:r>
                        <a:rPr lang="fr-CA" sz="2400" u="sng">
                          <a:solidFill>
                            <a:schemeClr val="hlink"/>
                          </a:solidFill>
                          <a:hlinkClick r:id="rId3"/>
                        </a:rPr>
                        <a:t>https://www.veloclubsh.com/</a:t>
                      </a:r>
                      <a:endParaRPr sz="2400"/>
                    </a:p>
                    <a:p>
                      <a:pPr indent="-381000" lvl="0" marL="457200" marR="0" rtl="0" algn="l">
                        <a:spcBef>
                          <a:spcPts val="0"/>
                        </a:spcBef>
                        <a:spcAft>
                          <a:spcPts val="0"/>
                        </a:spcAft>
                        <a:buSzPts val="2400"/>
                        <a:buChar char="●"/>
                      </a:pPr>
                      <a:r>
                        <a:rPr lang="fr-CA" sz="2400"/>
                        <a:t>Commentaire : vous devez faire un commentaire sur chaque vidéo regardé.</a:t>
                      </a:r>
                      <a:endParaRPr sz="2400"/>
                    </a:p>
                    <a:p>
                      <a:pPr indent="-381000" lvl="0" marL="457200" marR="0" rtl="0" algn="l">
                        <a:spcBef>
                          <a:spcPts val="0"/>
                        </a:spcBef>
                        <a:spcAft>
                          <a:spcPts val="0"/>
                        </a:spcAft>
                        <a:buSzPts val="2400"/>
                        <a:buChar char="●"/>
                      </a:pPr>
                      <a:r>
                        <a:rPr lang="fr-CA" sz="2400"/>
                        <a:t>Examen : dans la section Formation du site </a:t>
                      </a:r>
                      <a:r>
                        <a:rPr lang="fr-CA" sz="2400" u="sng">
                          <a:solidFill>
                            <a:schemeClr val="hlink"/>
                          </a:solidFill>
                          <a:hlinkClick r:id="rId4"/>
                        </a:rPr>
                        <a:t>https://www.veloclubsh.com/</a:t>
                      </a:r>
                      <a:endParaRPr sz="2400"/>
                    </a:p>
                    <a:p>
                      <a:pPr indent="0" lvl="0" marL="0" marR="0" rtl="0" algn="l">
                        <a:spcBef>
                          <a:spcPts val="0"/>
                        </a:spcBef>
                        <a:spcAft>
                          <a:spcPts val="0"/>
                        </a:spcAft>
                        <a:buNone/>
                      </a:pPr>
                      <a:r>
                        <a:t/>
                      </a:r>
                      <a:endParaRPr sz="2400"/>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2024-03-10T22:00:26Z</dcterms:created>
  <dc:creator>Nadeau Caroline (DG) (SHYA)</dc:creator>
</cp:coreProperties>
</file>